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715000" type="screen16x10"/>
  <p:notesSz cx="6858000" cy="9144000"/>
  <p:defaultTextStyle>
    <a:defPPr>
      <a:defRPr lang="ru-RU"/>
    </a:defPPr>
    <a:lvl1pPr marL="0" algn="l" defTabSz="751066" rtl="0" eaLnBrk="1" latinLnBrk="0" hangingPunct="1">
      <a:defRPr sz="1500" kern="1200">
        <a:solidFill>
          <a:schemeClr val="tx1"/>
        </a:solidFill>
        <a:latin typeface="+mn-lt"/>
        <a:ea typeface="+mn-ea"/>
        <a:cs typeface="+mn-cs"/>
      </a:defRPr>
    </a:lvl1pPr>
    <a:lvl2pPr marL="375533" algn="l" defTabSz="751066" rtl="0" eaLnBrk="1" latinLnBrk="0" hangingPunct="1">
      <a:defRPr sz="1500" kern="1200">
        <a:solidFill>
          <a:schemeClr val="tx1"/>
        </a:solidFill>
        <a:latin typeface="+mn-lt"/>
        <a:ea typeface="+mn-ea"/>
        <a:cs typeface="+mn-cs"/>
      </a:defRPr>
    </a:lvl2pPr>
    <a:lvl3pPr marL="751066" algn="l" defTabSz="751066" rtl="0" eaLnBrk="1" latinLnBrk="0" hangingPunct="1">
      <a:defRPr sz="1500" kern="1200">
        <a:solidFill>
          <a:schemeClr val="tx1"/>
        </a:solidFill>
        <a:latin typeface="+mn-lt"/>
        <a:ea typeface="+mn-ea"/>
        <a:cs typeface="+mn-cs"/>
      </a:defRPr>
    </a:lvl3pPr>
    <a:lvl4pPr marL="1126599" algn="l" defTabSz="751066" rtl="0" eaLnBrk="1" latinLnBrk="0" hangingPunct="1">
      <a:defRPr sz="1500" kern="1200">
        <a:solidFill>
          <a:schemeClr val="tx1"/>
        </a:solidFill>
        <a:latin typeface="+mn-lt"/>
        <a:ea typeface="+mn-ea"/>
        <a:cs typeface="+mn-cs"/>
      </a:defRPr>
    </a:lvl4pPr>
    <a:lvl5pPr marL="1502132" algn="l" defTabSz="751066" rtl="0" eaLnBrk="1" latinLnBrk="0" hangingPunct="1">
      <a:defRPr sz="1500" kern="1200">
        <a:solidFill>
          <a:schemeClr val="tx1"/>
        </a:solidFill>
        <a:latin typeface="+mn-lt"/>
        <a:ea typeface="+mn-ea"/>
        <a:cs typeface="+mn-cs"/>
      </a:defRPr>
    </a:lvl5pPr>
    <a:lvl6pPr marL="1877666" algn="l" defTabSz="751066" rtl="0" eaLnBrk="1" latinLnBrk="0" hangingPunct="1">
      <a:defRPr sz="1500" kern="1200">
        <a:solidFill>
          <a:schemeClr val="tx1"/>
        </a:solidFill>
        <a:latin typeface="+mn-lt"/>
        <a:ea typeface="+mn-ea"/>
        <a:cs typeface="+mn-cs"/>
      </a:defRPr>
    </a:lvl6pPr>
    <a:lvl7pPr marL="2253199" algn="l" defTabSz="751066" rtl="0" eaLnBrk="1" latinLnBrk="0" hangingPunct="1">
      <a:defRPr sz="1500" kern="1200">
        <a:solidFill>
          <a:schemeClr val="tx1"/>
        </a:solidFill>
        <a:latin typeface="+mn-lt"/>
        <a:ea typeface="+mn-ea"/>
        <a:cs typeface="+mn-cs"/>
      </a:defRPr>
    </a:lvl7pPr>
    <a:lvl8pPr marL="2628732" algn="l" defTabSz="751066" rtl="0" eaLnBrk="1" latinLnBrk="0" hangingPunct="1">
      <a:defRPr sz="1500" kern="1200">
        <a:solidFill>
          <a:schemeClr val="tx1"/>
        </a:solidFill>
        <a:latin typeface="+mn-lt"/>
        <a:ea typeface="+mn-ea"/>
        <a:cs typeface="+mn-cs"/>
      </a:defRPr>
    </a:lvl8pPr>
    <a:lvl9pPr marL="3004265" algn="l" defTabSz="751066"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F34"/>
    <a:srgbClr val="297083"/>
    <a:srgbClr val="EAFA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3" d="100"/>
          <a:sy n="133" d="100"/>
        </p:scale>
        <p:origin x="-984" y="-84"/>
      </p:cViewPr>
      <p:guideLst>
        <p:guide orient="horz" pos="1800"/>
        <p:guide pos="288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5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D18A0-583F-4157-8B98-F92D37972502}" type="doc">
      <dgm:prSet loTypeId="urn:microsoft.com/office/officeart/2005/8/layout/vList5" loCatId="list" qsTypeId="urn:microsoft.com/office/officeart/2005/8/quickstyle/simple1" qsCatId="simple" csTypeId="urn:microsoft.com/office/officeart/2005/8/colors/accent3_3" csCatId="accent3" phldr="1"/>
      <dgm:spPr/>
      <dgm:t>
        <a:bodyPr/>
        <a:lstStyle/>
        <a:p>
          <a:endParaRPr lang="ru-RU"/>
        </a:p>
      </dgm:t>
    </dgm:pt>
    <dgm:pt modelId="{2D84B2EB-00F7-4394-92B8-6CDF385318FE}">
      <dgm:prSet phldrT="[Текст]"/>
      <dgm:spPr/>
      <dgm:t>
        <a:bodyPr/>
        <a:lstStyle/>
        <a:p>
          <a:r>
            <a:rPr lang="en-US" dirty="0" err="1"/>
            <a:t>Кто</a:t>
          </a:r>
          <a:r>
            <a:rPr lang="en-US" dirty="0"/>
            <a:t> </a:t>
          </a:r>
          <a:r>
            <a:rPr lang="en-US" dirty="0" err="1"/>
            <a:t>предоставляет</a:t>
          </a:r>
          <a:endParaRPr lang="ru-RU" dirty="0"/>
        </a:p>
      </dgm:t>
    </dgm:pt>
    <dgm:pt modelId="{F79FE7F0-8D47-4E64-BD25-800E41464E6B}" type="parTrans" cxnId="{F9BB8FEF-56EF-44E0-A499-14F46D35DFEE}">
      <dgm:prSet/>
      <dgm:spPr/>
      <dgm:t>
        <a:bodyPr/>
        <a:lstStyle/>
        <a:p>
          <a:endParaRPr lang="ru-RU"/>
        </a:p>
      </dgm:t>
    </dgm:pt>
    <dgm:pt modelId="{30CF250B-86A8-4885-BDEE-5B3E005A419E}" type="sibTrans" cxnId="{F9BB8FEF-56EF-44E0-A499-14F46D35DFEE}">
      <dgm:prSet/>
      <dgm:spPr/>
      <dgm:t>
        <a:bodyPr/>
        <a:lstStyle/>
        <a:p>
          <a:endParaRPr lang="ru-RU"/>
        </a:p>
      </dgm:t>
    </dgm:pt>
    <dgm:pt modelId="{D1BDE007-3004-4E4E-AC25-E4A677B6EE89}">
      <dgm:prSet phldrT="[Текст]" custT="1"/>
      <dgm:spPr/>
      <dgm:t>
        <a:bodyPr/>
        <a:lstStyle/>
        <a:p>
          <a:pPr algn="just"/>
          <a:r>
            <a:rPr lang="en-US" sz="1200" dirty="0"/>
            <a:t>ЮЛ*;</a:t>
          </a:r>
          <a:endParaRPr lang="ru-RU" sz="1200" dirty="0"/>
        </a:p>
      </dgm:t>
    </dgm:pt>
    <dgm:pt modelId="{A7EAC08F-942C-48FA-94A1-47962F97150C}" type="parTrans" cxnId="{27F641D3-626D-4ED7-B077-DE992186E1C5}">
      <dgm:prSet/>
      <dgm:spPr/>
      <dgm:t>
        <a:bodyPr/>
        <a:lstStyle/>
        <a:p>
          <a:endParaRPr lang="ru-RU"/>
        </a:p>
      </dgm:t>
    </dgm:pt>
    <dgm:pt modelId="{112FD4C9-28C1-4C49-B337-B871F59B8701}" type="sibTrans" cxnId="{27F641D3-626D-4ED7-B077-DE992186E1C5}">
      <dgm:prSet/>
      <dgm:spPr/>
      <dgm:t>
        <a:bodyPr/>
        <a:lstStyle/>
        <a:p>
          <a:endParaRPr lang="ru-RU"/>
        </a:p>
      </dgm:t>
    </dgm:pt>
    <dgm:pt modelId="{770B839F-6791-40D1-B2E5-665EEFF1CFF7}">
      <dgm:prSet phldrT="[Текст]"/>
      <dgm:spPr/>
      <dgm:t>
        <a:bodyPr/>
        <a:lstStyle/>
        <a:p>
          <a:r>
            <a:rPr lang="en-US" dirty="0" err="1"/>
            <a:t>Куда</a:t>
          </a:r>
          <a:endParaRPr lang="ru-RU" dirty="0"/>
        </a:p>
      </dgm:t>
    </dgm:pt>
    <dgm:pt modelId="{0C034E12-D8A3-4DF5-921F-4D6E95D11E47}" type="parTrans" cxnId="{94085B2B-EC77-494E-8F9D-4AD6630203E3}">
      <dgm:prSet/>
      <dgm:spPr/>
      <dgm:t>
        <a:bodyPr/>
        <a:lstStyle/>
        <a:p>
          <a:endParaRPr lang="ru-RU"/>
        </a:p>
      </dgm:t>
    </dgm:pt>
    <dgm:pt modelId="{5534FCE9-22D9-4D4B-B239-27B7073E3BDF}" type="sibTrans" cxnId="{94085B2B-EC77-494E-8F9D-4AD6630203E3}">
      <dgm:prSet/>
      <dgm:spPr/>
      <dgm:t>
        <a:bodyPr/>
        <a:lstStyle/>
        <a:p>
          <a:endParaRPr lang="ru-RU"/>
        </a:p>
      </dgm:t>
    </dgm:pt>
    <dgm:pt modelId="{2D60855C-C63C-4826-AB52-26341ECC4883}">
      <dgm:prSet phldrT="[Текст]" custT="1"/>
      <dgm:spPr/>
      <dgm:t>
        <a:bodyPr/>
        <a:lstStyle/>
        <a:p>
          <a:r>
            <a:rPr lang="en-US" sz="2000" dirty="0" err="1"/>
            <a:t>Территориальный</a:t>
          </a:r>
          <a:r>
            <a:rPr lang="en-US" sz="2000" dirty="0"/>
            <a:t> </a:t>
          </a:r>
          <a:r>
            <a:rPr lang="en-US" sz="2000" dirty="0" err="1"/>
            <a:t>орган</a:t>
          </a:r>
          <a:r>
            <a:rPr lang="en-US" sz="2000" dirty="0"/>
            <a:t> </a:t>
          </a:r>
          <a:r>
            <a:rPr lang="en-US" sz="2000" dirty="0" err="1"/>
            <a:t>Росстата</a:t>
          </a:r>
          <a:r>
            <a:rPr lang="en-US" sz="2000" dirty="0"/>
            <a:t> </a:t>
          </a:r>
          <a:r>
            <a:rPr lang="en-US" sz="2000" dirty="0" err="1"/>
            <a:t>по</a:t>
          </a:r>
          <a:r>
            <a:rPr lang="en-US" sz="2000" dirty="0"/>
            <a:t> </a:t>
          </a:r>
          <a:r>
            <a:rPr lang="en-US" sz="2000" dirty="0" err="1"/>
            <a:t>месту</a:t>
          </a:r>
          <a:r>
            <a:rPr lang="en-US" sz="2000" dirty="0"/>
            <a:t> </a:t>
          </a:r>
          <a:r>
            <a:rPr lang="en-US" sz="2000" dirty="0" err="1"/>
            <a:t>своего</a:t>
          </a:r>
          <a:r>
            <a:rPr lang="en-US" sz="2000" dirty="0"/>
            <a:t> </a:t>
          </a:r>
          <a:r>
            <a:rPr lang="en-US" sz="2000" dirty="0" err="1"/>
            <a:t>нахождения</a:t>
          </a:r>
          <a:r>
            <a:rPr lang="en-US" sz="2000" dirty="0"/>
            <a:t>.</a:t>
          </a:r>
          <a:endParaRPr lang="ru-RU" sz="900" dirty="0"/>
        </a:p>
      </dgm:t>
    </dgm:pt>
    <dgm:pt modelId="{83D9C402-92C2-46B6-83AC-612E23169E8B}" type="parTrans" cxnId="{8BA7ABE8-999E-4D82-9681-A98C6A1C288F}">
      <dgm:prSet/>
      <dgm:spPr/>
      <dgm:t>
        <a:bodyPr/>
        <a:lstStyle/>
        <a:p>
          <a:endParaRPr lang="ru-RU"/>
        </a:p>
      </dgm:t>
    </dgm:pt>
    <dgm:pt modelId="{C18249E2-E4E4-4CB4-917B-6F3510F752E1}" type="sibTrans" cxnId="{8BA7ABE8-999E-4D82-9681-A98C6A1C288F}">
      <dgm:prSet/>
      <dgm:spPr/>
      <dgm:t>
        <a:bodyPr/>
        <a:lstStyle/>
        <a:p>
          <a:endParaRPr lang="ru-RU"/>
        </a:p>
      </dgm:t>
    </dgm:pt>
    <dgm:pt modelId="{C5EA268A-F770-4C68-85B5-D093240B9187}">
      <dgm:prSet phldrT="[Текст]"/>
      <dgm:spPr/>
      <dgm:t>
        <a:bodyPr/>
        <a:lstStyle/>
        <a:p>
          <a:r>
            <a:rPr lang="en-US" dirty="0" err="1"/>
            <a:t>Когда</a:t>
          </a:r>
          <a:endParaRPr lang="ru-RU" dirty="0"/>
        </a:p>
      </dgm:t>
    </dgm:pt>
    <dgm:pt modelId="{B6E247C9-5DD8-4CF2-B754-530EA655FDFE}" type="parTrans" cxnId="{12D5D858-314A-41DC-B605-BEAA7A02C127}">
      <dgm:prSet/>
      <dgm:spPr/>
      <dgm:t>
        <a:bodyPr/>
        <a:lstStyle/>
        <a:p>
          <a:endParaRPr lang="ru-RU"/>
        </a:p>
      </dgm:t>
    </dgm:pt>
    <dgm:pt modelId="{E7C44EAF-DA91-4E8D-B3D5-9F04BB370C57}" type="sibTrans" cxnId="{12D5D858-314A-41DC-B605-BEAA7A02C127}">
      <dgm:prSet/>
      <dgm:spPr/>
      <dgm:t>
        <a:bodyPr/>
        <a:lstStyle/>
        <a:p>
          <a:endParaRPr lang="ru-RU"/>
        </a:p>
      </dgm:t>
    </dgm:pt>
    <dgm:pt modelId="{057DF0DD-082A-429B-AF34-457BDB1FD291}">
      <dgm:prSet phldrT="[Текст]" custT="1"/>
      <dgm:spPr/>
      <dgm:t>
        <a:bodyPr/>
        <a:lstStyle/>
        <a:p>
          <a:r>
            <a:rPr lang="ru-RU" sz="2000" dirty="0"/>
            <a:t>Н</a:t>
          </a:r>
          <a:r>
            <a:rPr lang="en-US" sz="2000" dirty="0"/>
            <a:t>а 4-й </a:t>
          </a:r>
          <a:r>
            <a:rPr lang="en-US" sz="2000" dirty="0" err="1"/>
            <a:t>рабочий</a:t>
          </a:r>
          <a:r>
            <a:rPr lang="en-US" sz="2000" dirty="0"/>
            <a:t> </a:t>
          </a:r>
          <a:r>
            <a:rPr lang="en-US" sz="2000" dirty="0" err="1"/>
            <a:t>день</a:t>
          </a:r>
          <a:r>
            <a:rPr lang="en-US" sz="2000" dirty="0"/>
            <a:t> </a:t>
          </a:r>
          <a:r>
            <a:rPr lang="en-US" sz="2000" dirty="0" err="1"/>
            <a:t>после</a:t>
          </a:r>
          <a:r>
            <a:rPr lang="en-US" sz="2000" dirty="0"/>
            <a:t> </a:t>
          </a:r>
          <a:r>
            <a:rPr lang="en-US" sz="2000" dirty="0" err="1"/>
            <a:t>отчетного</a:t>
          </a:r>
          <a:r>
            <a:rPr lang="en-US" sz="2000" dirty="0"/>
            <a:t> </a:t>
          </a:r>
          <a:r>
            <a:rPr lang="en-US" sz="2000" dirty="0" err="1"/>
            <a:t>периода</a:t>
          </a:r>
          <a:r>
            <a:rPr lang="en-US" sz="2000" dirty="0"/>
            <a:t>.</a:t>
          </a:r>
          <a:endParaRPr lang="ru-RU" sz="2000" dirty="0"/>
        </a:p>
      </dgm:t>
    </dgm:pt>
    <dgm:pt modelId="{B1251946-2998-42BD-A5BF-8504D9A934A8}" type="parTrans" cxnId="{1796080C-792D-4D9F-8289-1DE595924BDD}">
      <dgm:prSet/>
      <dgm:spPr/>
      <dgm:t>
        <a:bodyPr/>
        <a:lstStyle/>
        <a:p>
          <a:endParaRPr lang="ru-RU"/>
        </a:p>
      </dgm:t>
    </dgm:pt>
    <dgm:pt modelId="{AC12EA1D-8F8B-4305-BEE9-C7609FA28D53}" type="sibTrans" cxnId="{1796080C-792D-4D9F-8289-1DE595924BDD}">
      <dgm:prSet/>
      <dgm:spPr/>
      <dgm:t>
        <a:bodyPr/>
        <a:lstStyle/>
        <a:p>
          <a:endParaRPr lang="ru-RU"/>
        </a:p>
      </dgm:t>
    </dgm:pt>
    <dgm:pt modelId="{BC6CE327-C6B5-4AF5-95A4-4E1A2BFFEC98}">
      <dgm:prSet phldrT="[Текст]" custT="1"/>
      <dgm:spPr/>
      <dgm:t>
        <a:bodyPr/>
        <a:lstStyle/>
        <a:p>
          <a:pPr algn="just"/>
          <a:r>
            <a:rPr lang="en-US" sz="1200" dirty="0"/>
            <a:t>ЮЛ </a:t>
          </a:r>
          <a:r>
            <a:rPr lang="en-US" sz="1200" dirty="0" err="1"/>
            <a:t>независимо</a:t>
          </a:r>
          <a:r>
            <a:rPr lang="en-US" sz="1200" dirty="0"/>
            <a:t> </a:t>
          </a:r>
          <a:r>
            <a:rPr lang="en-US" sz="1200" dirty="0" err="1"/>
            <a:t>от</a:t>
          </a:r>
          <a:r>
            <a:rPr lang="en-US" sz="1200" dirty="0"/>
            <a:t> </a:t>
          </a:r>
          <a:r>
            <a:rPr lang="en-US" sz="1200" dirty="0" err="1"/>
            <a:t>средней</a:t>
          </a:r>
          <a:r>
            <a:rPr lang="en-US" sz="1200" dirty="0"/>
            <a:t> </a:t>
          </a:r>
          <a:r>
            <a:rPr lang="en-US" sz="1200" dirty="0" err="1"/>
            <a:t>численности</a:t>
          </a:r>
          <a:r>
            <a:rPr lang="en-US" sz="1200" dirty="0"/>
            <a:t> </a:t>
          </a:r>
          <a:r>
            <a:rPr lang="en-US" sz="1200" dirty="0" err="1"/>
            <a:t>работников</a:t>
          </a:r>
          <a:r>
            <a:rPr lang="en-US" sz="1200" dirty="0"/>
            <a:t> и </a:t>
          </a:r>
          <a:r>
            <a:rPr lang="en-US" sz="1200" dirty="0" err="1"/>
            <a:t>объема</a:t>
          </a:r>
          <a:r>
            <a:rPr lang="en-US" sz="1200" dirty="0"/>
            <a:t> </a:t>
          </a:r>
          <a:r>
            <a:rPr lang="en-US" sz="1200" dirty="0" err="1"/>
            <a:t>оборота</a:t>
          </a:r>
          <a:r>
            <a:rPr lang="en-US" sz="1200" dirty="0"/>
            <a:t> </a:t>
          </a:r>
          <a:r>
            <a:rPr lang="en-US" sz="1200" dirty="0" err="1"/>
            <a:t>организации</a:t>
          </a:r>
          <a:r>
            <a:rPr lang="en-US" sz="1200" dirty="0"/>
            <a:t>, </a:t>
          </a:r>
          <a:r>
            <a:rPr lang="en-US" sz="1200" dirty="0" err="1"/>
            <a:t>являющиеся</a:t>
          </a:r>
          <a:r>
            <a:rPr lang="en-US" sz="1200" dirty="0"/>
            <a:t> </a:t>
          </a:r>
          <a:r>
            <a:rPr lang="en-US" sz="1200" dirty="0" err="1"/>
            <a:t>владельцами</a:t>
          </a:r>
          <a:r>
            <a:rPr lang="en-US" sz="1200" dirty="0"/>
            <a:t> </a:t>
          </a:r>
          <a:r>
            <a:rPr lang="en-US" sz="1200" dirty="0" err="1"/>
            <a:t>лицензии</a:t>
          </a:r>
          <a:r>
            <a:rPr lang="en-US" sz="1200" dirty="0"/>
            <a:t> </a:t>
          </a:r>
          <a:r>
            <a:rPr lang="en-US" sz="1200" dirty="0" err="1"/>
            <a:t>на</a:t>
          </a:r>
          <a:r>
            <a:rPr lang="en-US" sz="1200" dirty="0"/>
            <a:t> </a:t>
          </a:r>
          <a:r>
            <a:rPr lang="en-US" sz="1200" dirty="0" err="1"/>
            <a:t>добычу</a:t>
          </a:r>
          <a:r>
            <a:rPr lang="en-US" sz="1200" dirty="0"/>
            <a:t> </a:t>
          </a:r>
          <a:r>
            <a:rPr lang="en-US" sz="1200" dirty="0" err="1"/>
            <a:t>полезных</a:t>
          </a:r>
          <a:r>
            <a:rPr lang="en-US" sz="1200" dirty="0"/>
            <a:t> </a:t>
          </a:r>
          <a:r>
            <a:rPr lang="en-US" sz="1200" dirty="0" err="1"/>
            <a:t>ископаемых</a:t>
          </a:r>
          <a:r>
            <a:rPr lang="en-US" sz="1200" dirty="0"/>
            <a:t>;</a:t>
          </a:r>
          <a:endParaRPr lang="ru-RU" sz="1200" dirty="0"/>
        </a:p>
      </dgm:t>
    </dgm:pt>
    <dgm:pt modelId="{217BAD46-C217-498E-B125-C063FE0F1E93}" type="parTrans" cxnId="{7544B281-992F-4562-9A0D-280BCA9A3BAA}">
      <dgm:prSet/>
      <dgm:spPr/>
      <dgm:t>
        <a:bodyPr/>
        <a:lstStyle/>
        <a:p>
          <a:endParaRPr lang="ru-RU"/>
        </a:p>
      </dgm:t>
    </dgm:pt>
    <dgm:pt modelId="{48765588-9D87-4B5B-B134-B525342EBA18}" type="sibTrans" cxnId="{7544B281-992F-4562-9A0D-280BCA9A3BAA}">
      <dgm:prSet/>
      <dgm:spPr/>
      <dgm:t>
        <a:bodyPr/>
        <a:lstStyle/>
        <a:p>
          <a:endParaRPr lang="ru-RU"/>
        </a:p>
      </dgm:t>
    </dgm:pt>
    <dgm:pt modelId="{CA7D66F7-646E-407F-896D-74228725EA5E}">
      <dgm:prSet phldrT="[Текст]" custT="1"/>
      <dgm:spPr/>
      <dgm:t>
        <a:bodyPr/>
        <a:lstStyle/>
        <a:p>
          <a:pPr algn="just"/>
          <a:r>
            <a:rPr lang="en-US" sz="1200" dirty="0"/>
            <a:t>ЮЛ </a:t>
          </a:r>
          <a:r>
            <a:rPr lang="en-US" sz="1200" dirty="0" err="1"/>
            <a:t>независимо</a:t>
          </a:r>
          <a:r>
            <a:rPr lang="en-US" sz="1200" dirty="0"/>
            <a:t> </a:t>
          </a:r>
          <a:r>
            <a:rPr lang="en-US" sz="1200" dirty="0" err="1"/>
            <a:t>от</a:t>
          </a:r>
          <a:r>
            <a:rPr lang="en-US" sz="1200" dirty="0"/>
            <a:t> </a:t>
          </a:r>
          <a:r>
            <a:rPr lang="en-US" sz="1200" dirty="0" err="1"/>
            <a:t>средней</a:t>
          </a:r>
          <a:r>
            <a:rPr lang="en-US" sz="1200" dirty="0"/>
            <a:t> </a:t>
          </a:r>
          <a:r>
            <a:rPr lang="en-US" sz="1200" dirty="0" err="1"/>
            <a:t>численности</a:t>
          </a:r>
          <a:r>
            <a:rPr lang="en-US" sz="1200" dirty="0"/>
            <a:t> </a:t>
          </a:r>
          <a:r>
            <a:rPr lang="en-US" sz="1200" dirty="0" err="1"/>
            <a:t>работников</a:t>
          </a:r>
          <a:r>
            <a:rPr lang="en-US" sz="1200" dirty="0"/>
            <a:t> и </a:t>
          </a:r>
          <a:r>
            <a:rPr lang="en-US" sz="1200" dirty="0" err="1"/>
            <a:t>объема</a:t>
          </a:r>
          <a:r>
            <a:rPr lang="en-US" sz="1200" dirty="0"/>
            <a:t> </a:t>
          </a:r>
          <a:r>
            <a:rPr lang="en-US" sz="1200" dirty="0" err="1"/>
            <a:t>оборота</a:t>
          </a:r>
          <a:r>
            <a:rPr lang="en-US" sz="1200" dirty="0"/>
            <a:t> </a:t>
          </a:r>
          <a:r>
            <a:rPr lang="en-US" sz="1200" dirty="0" err="1"/>
            <a:t>организации</a:t>
          </a:r>
          <a:r>
            <a:rPr lang="en-US" sz="1200" dirty="0"/>
            <a:t>, </a:t>
          </a:r>
          <a:r>
            <a:rPr lang="en-US" sz="1200" dirty="0" err="1"/>
            <a:t>зарегистрированные</a:t>
          </a:r>
          <a:r>
            <a:rPr lang="en-US" sz="1200" dirty="0"/>
            <a:t> </a:t>
          </a:r>
          <a:r>
            <a:rPr lang="en-US" sz="1200" dirty="0" err="1"/>
            <a:t>или</a:t>
          </a:r>
          <a:r>
            <a:rPr lang="en-US" sz="1200" dirty="0"/>
            <a:t> </a:t>
          </a:r>
          <a:r>
            <a:rPr lang="en-US" sz="1200" dirty="0" err="1"/>
            <a:t>прошедшие</a:t>
          </a:r>
          <a:r>
            <a:rPr lang="en-US" sz="1200" dirty="0"/>
            <a:t> </a:t>
          </a:r>
          <a:r>
            <a:rPr lang="en-US" sz="1200" dirty="0" err="1"/>
            <a:t>реорганизацию</a:t>
          </a:r>
          <a:r>
            <a:rPr lang="en-US" sz="1200" dirty="0"/>
            <a:t> в </a:t>
          </a:r>
          <a:r>
            <a:rPr lang="en-US" sz="1200" dirty="0" err="1"/>
            <a:t>текущем</a:t>
          </a:r>
          <a:r>
            <a:rPr lang="en-US" sz="1200" dirty="0"/>
            <a:t> </a:t>
          </a:r>
          <a:r>
            <a:rPr lang="en-US" sz="1200" dirty="0" err="1"/>
            <a:t>или</a:t>
          </a:r>
          <a:r>
            <a:rPr lang="en-US" sz="1200" dirty="0"/>
            <a:t> </a:t>
          </a:r>
          <a:r>
            <a:rPr lang="en-US" sz="1200" dirty="0" err="1"/>
            <a:t>предыдущем</a:t>
          </a:r>
          <a:r>
            <a:rPr lang="en-US" sz="1200" dirty="0"/>
            <a:t> </a:t>
          </a:r>
          <a:r>
            <a:rPr lang="en-US" sz="1200" dirty="0" err="1"/>
            <a:t>году</a:t>
          </a:r>
          <a:r>
            <a:rPr lang="en-US" sz="900" dirty="0"/>
            <a:t>.</a:t>
          </a:r>
          <a:endParaRPr lang="ru-RU" sz="900" dirty="0"/>
        </a:p>
      </dgm:t>
    </dgm:pt>
    <dgm:pt modelId="{9CE9882A-988B-4C9B-8BE5-2998DB3C5A6C}" type="parTrans" cxnId="{5E6EB90B-181C-408E-9A5A-50D4AEF7E6EC}">
      <dgm:prSet/>
      <dgm:spPr/>
      <dgm:t>
        <a:bodyPr/>
        <a:lstStyle/>
        <a:p>
          <a:endParaRPr lang="ru-RU"/>
        </a:p>
      </dgm:t>
    </dgm:pt>
    <dgm:pt modelId="{53750515-3FC9-47A8-9736-17E33DE4921C}" type="sibTrans" cxnId="{5E6EB90B-181C-408E-9A5A-50D4AEF7E6EC}">
      <dgm:prSet/>
      <dgm:spPr/>
      <dgm:t>
        <a:bodyPr/>
        <a:lstStyle/>
        <a:p>
          <a:endParaRPr lang="ru-RU"/>
        </a:p>
      </dgm:t>
    </dgm:pt>
    <dgm:pt modelId="{06AEFA6C-86EC-4F3A-BE89-3E0F6612EAEB}" type="pres">
      <dgm:prSet presAssocID="{384D18A0-583F-4157-8B98-F92D37972502}" presName="Name0" presStyleCnt="0">
        <dgm:presLayoutVars>
          <dgm:dir/>
          <dgm:animLvl val="lvl"/>
          <dgm:resizeHandles val="exact"/>
        </dgm:presLayoutVars>
      </dgm:prSet>
      <dgm:spPr/>
      <dgm:t>
        <a:bodyPr/>
        <a:lstStyle/>
        <a:p>
          <a:endParaRPr lang="ru-RU"/>
        </a:p>
      </dgm:t>
    </dgm:pt>
    <dgm:pt modelId="{41EEC39D-5254-450F-AE53-986F4FF0012C}" type="pres">
      <dgm:prSet presAssocID="{2D84B2EB-00F7-4394-92B8-6CDF385318FE}" presName="linNode" presStyleCnt="0"/>
      <dgm:spPr/>
    </dgm:pt>
    <dgm:pt modelId="{C9D80535-D673-4648-BFA8-DC5336FB72F7}" type="pres">
      <dgm:prSet presAssocID="{2D84B2EB-00F7-4394-92B8-6CDF385318FE}" presName="parentText" presStyleLbl="node1" presStyleIdx="0" presStyleCnt="3" custScaleX="89071">
        <dgm:presLayoutVars>
          <dgm:chMax val="1"/>
          <dgm:bulletEnabled val="1"/>
        </dgm:presLayoutVars>
      </dgm:prSet>
      <dgm:spPr/>
      <dgm:t>
        <a:bodyPr/>
        <a:lstStyle/>
        <a:p>
          <a:endParaRPr lang="ru-RU"/>
        </a:p>
      </dgm:t>
    </dgm:pt>
    <dgm:pt modelId="{B2A9EDAC-AF07-4279-A9F5-43FF2B9686AF}" type="pres">
      <dgm:prSet presAssocID="{2D84B2EB-00F7-4394-92B8-6CDF385318FE}" presName="descendantText" presStyleLbl="alignAccFollowNode1" presStyleIdx="0" presStyleCnt="3" custScaleX="128849" custScaleY="192762">
        <dgm:presLayoutVars>
          <dgm:bulletEnabled val="1"/>
        </dgm:presLayoutVars>
      </dgm:prSet>
      <dgm:spPr/>
      <dgm:t>
        <a:bodyPr/>
        <a:lstStyle/>
        <a:p>
          <a:endParaRPr lang="ru-RU"/>
        </a:p>
      </dgm:t>
    </dgm:pt>
    <dgm:pt modelId="{CC1FAC0B-33C5-44BF-8E51-3EDDF0DC87E1}" type="pres">
      <dgm:prSet presAssocID="{30CF250B-86A8-4885-BDEE-5B3E005A419E}" presName="sp" presStyleCnt="0"/>
      <dgm:spPr/>
    </dgm:pt>
    <dgm:pt modelId="{16447E42-2922-4A1D-B1A5-FE16A192B431}" type="pres">
      <dgm:prSet presAssocID="{770B839F-6791-40D1-B2E5-665EEFF1CFF7}" presName="linNode" presStyleCnt="0"/>
      <dgm:spPr/>
    </dgm:pt>
    <dgm:pt modelId="{227E5BC9-AA55-455B-BE3F-315150210A2F}" type="pres">
      <dgm:prSet presAssocID="{770B839F-6791-40D1-B2E5-665EEFF1CFF7}" presName="parentText" presStyleLbl="node1" presStyleIdx="1" presStyleCnt="3" custScaleX="80712">
        <dgm:presLayoutVars>
          <dgm:chMax val="1"/>
          <dgm:bulletEnabled val="1"/>
        </dgm:presLayoutVars>
      </dgm:prSet>
      <dgm:spPr/>
      <dgm:t>
        <a:bodyPr/>
        <a:lstStyle/>
        <a:p>
          <a:endParaRPr lang="ru-RU"/>
        </a:p>
      </dgm:t>
    </dgm:pt>
    <dgm:pt modelId="{3B309ADB-C033-4F44-B3B7-3E6500B5BE7A}" type="pres">
      <dgm:prSet presAssocID="{770B839F-6791-40D1-B2E5-665EEFF1CFF7}" presName="descendantText" presStyleLbl="alignAccFollowNode1" presStyleIdx="1" presStyleCnt="3" custScaleX="120487">
        <dgm:presLayoutVars>
          <dgm:bulletEnabled val="1"/>
        </dgm:presLayoutVars>
      </dgm:prSet>
      <dgm:spPr/>
      <dgm:t>
        <a:bodyPr/>
        <a:lstStyle/>
        <a:p>
          <a:endParaRPr lang="ru-RU"/>
        </a:p>
      </dgm:t>
    </dgm:pt>
    <dgm:pt modelId="{142465B6-F338-4F76-AAED-FE594BC8724E}" type="pres">
      <dgm:prSet presAssocID="{5534FCE9-22D9-4D4B-B239-27B7073E3BDF}" presName="sp" presStyleCnt="0"/>
      <dgm:spPr/>
    </dgm:pt>
    <dgm:pt modelId="{A9C89959-8D24-44C4-B413-1072E7228BD2}" type="pres">
      <dgm:prSet presAssocID="{C5EA268A-F770-4C68-85B5-D093240B9187}" presName="linNode" presStyleCnt="0"/>
      <dgm:spPr/>
    </dgm:pt>
    <dgm:pt modelId="{61ABCEA3-27F1-45AD-BA81-3A399CF1232A}" type="pres">
      <dgm:prSet presAssocID="{C5EA268A-F770-4C68-85B5-D093240B9187}" presName="parentText" presStyleLbl="node1" presStyleIdx="2" presStyleCnt="3" custScaleX="95840">
        <dgm:presLayoutVars>
          <dgm:chMax val="1"/>
          <dgm:bulletEnabled val="1"/>
        </dgm:presLayoutVars>
      </dgm:prSet>
      <dgm:spPr/>
      <dgm:t>
        <a:bodyPr/>
        <a:lstStyle/>
        <a:p>
          <a:endParaRPr lang="ru-RU"/>
        </a:p>
      </dgm:t>
    </dgm:pt>
    <dgm:pt modelId="{CAE6C8AC-6F80-4888-821A-97B3F2951B4F}" type="pres">
      <dgm:prSet presAssocID="{C5EA268A-F770-4C68-85B5-D093240B9187}" presName="descendantText" presStyleLbl="alignAccFollowNode1" presStyleIdx="2" presStyleCnt="3" custScaleX="138697">
        <dgm:presLayoutVars>
          <dgm:bulletEnabled val="1"/>
        </dgm:presLayoutVars>
      </dgm:prSet>
      <dgm:spPr/>
      <dgm:t>
        <a:bodyPr/>
        <a:lstStyle/>
        <a:p>
          <a:endParaRPr lang="ru-RU"/>
        </a:p>
      </dgm:t>
    </dgm:pt>
  </dgm:ptLst>
  <dgm:cxnLst>
    <dgm:cxn modelId="{2585181B-A5F7-4B4A-BA0B-BA46EE3A125D}" type="presOf" srcId="{D1BDE007-3004-4E4E-AC25-E4A677B6EE89}" destId="{B2A9EDAC-AF07-4279-A9F5-43FF2B9686AF}" srcOrd="0" destOrd="0" presId="urn:microsoft.com/office/officeart/2005/8/layout/vList5"/>
    <dgm:cxn modelId="{8BA7ABE8-999E-4D82-9681-A98C6A1C288F}" srcId="{770B839F-6791-40D1-B2E5-665EEFF1CFF7}" destId="{2D60855C-C63C-4826-AB52-26341ECC4883}" srcOrd="0" destOrd="0" parTransId="{83D9C402-92C2-46B6-83AC-612E23169E8B}" sibTransId="{C18249E2-E4E4-4CB4-917B-6F3510F752E1}"/>
    <dgm:cxn modelId="{1217A17D-DD58-44C3-92D8-7B0E664E240E}" type="presOf" srcId="{CA7D66F7-646E-407F-896D-74228725EA5E}" destId="{B2A9EDAC-AF07-4279-A9F5-43FF2B9686AF}" srcOrd="0" destOrd="2" presId="urn:microsoft.com/office/officeart/2005/8/layout/vList5"/>
    <dgm:cxn modelId="{A6604B48-FA35-481D-A181-E3FB9BA9E9C6}" type="presOf" srcId="{770B839F-6791-40D1-B2E5-665EEFF1CFF7}" destId="{227E5BC9-AA55-455B-BE3F-315150210A2F}" srcOrd="0" destOrd="0" presId="urn:microsoft.com/office/officeart/2005/8/layout/vList5"/>
    <dgm:cxn modelId="{7544B281-992F-4562-9A0D-280BCA9A3BAA}" srcId="{2D84B2EB-00F7-4394-92B8-6CDF385318FE}" destId="{BC6CE327-C6B5-4AF5-95A4-4E1A2BFFEC98}" srcOrd="1" destOrd="0" parTransId="{217BAD46-C217-498E-B125-C063FE0F1E93}" sibTransId="{48765588-9D87-4B5B-B134-B525342EBA18}"/>
    <dgm:cxn modelId="{FBB31E77-CC55-4B8B-BD3C-3F723624A08A}" type="presOf" srcId="{C5EA268A-F770-4C68-85B5-D093240B9187}" destId="{61ABCEA3-27F1-45AD-BA81-3A399CF1232A}" srcOrd="0" destOrd="0" presId="urn:microsoft.com/office/officeart/2005/8/layout/vList5"/>
    <dgm:cxn modelId="{5E6EB90B-181C-408E-9A5A-50D4AEF7E6EC}" srcId="{2D84B2EB-00F7-4394-92B8-6CDF385318FE}" destId="{CA7D66F7-646E-407F-896D-74228725EA5E}" srcOrd="2" destOrd="0" parTransId="{9CE9882A-988B-4C9B-8BE5-2998DB3C5A6C}" sibTransId="{53750515-3FC9-47A8-9736-17E33DE4921C}"/>
    <dgm:cxn modelId="{12D5D858-314A-41DC-B605-BEAA7A02C127}" srcId="{384D18A0-583F-4157-8B98-F92D37972502}" destId="{C5EA268A-F770-4C68-85B5-D093240B9187}" srcOrd="2" destOrd="0" parTransId="{B6E247C9-5DD8-4CF2-B754-530EA655FDFE}" sibTransId="{E7C44EAF-DA91-4E8D-B3D5-9F04BB370C57}"/>
    <dgm:cxn modelId="{27F641D3-626D-4ED7-B077-DE992186E1C5}" srcId="{2D84B2EB-00F7-4394-92B8-6CDF385318FE}" destId="{D1BDE007-3004-4E4E-AC25-E4A677B6EE89}" srcOrd="0" destOrd="0" parTransId="{A7EAC08F-942C-48FA-94A1-47962F97150C}" sibTransId="{112FD4C9-28C1-4C49-B337-B871F59B8701}"/>
    <dgm:cxn modelId="{1796080C-792D-4D9F-8289-1DE595924BDD}" srcId="{C5EA268A-F770-4C68-85B5-D093240B9187}" destId="{057DF0DD-082A-429B-AF34-457BDB1FD291}" srcOrd="0" destOrd="0" parTransId="{B1251946-2998-42BD-A5BF-8504D9A934A8}" sibTransId="{AC12EA1D-8F8B-4305-BEE9-C7609FA28D53}"/>
    <dgm:cxn modelId="{2BD73BEA-48DA-4102-A9C2-175B7EC798A5}" type="presOf" srcId="{057DF0DD-082A-429B-AF34-457BDB1FD291}" destId="{CAE6C8AC-6F80-4888-821A-97B3F2951B4F}" srcOrd="0" destOrd="0" presId="urn:microsoft.com/office/officeart/2005/8/layout/vList5"/>
    <dgm:cxn modelId="{7C612EFF-B928-45B8-9F51-FE0F98EAA98C}" type="presOf" srcId="{BC6CE327-C6B5-4AF5-95A4-4E1A2BFFEC98}" destId="{B2A9EDAC-AF07-4279-A9F5-43FF2B9686AF}" srcOrd="0" destOrd="1" presId="urn:microsoft.com/office/officeart/2005/8/layout/vList5"/>
    <dgm:cxn modelId="{C1474004-18BB-45F3-8C1C-C4E596587992}" type="presOf" srcId="{2D84B2EB-00F7-4394-92B8-6CDF385318FE}" destId="{C9D80535-D673-4648-BFA8-DC5336FB72F7}" srcOrd="0" destOrd="0" presId="urn:microsoft.com/office/officeart/2005/8/layout/vList5"/>
    <dgm:cxn modelId="{63ABE90C-13FA-4BE9-910D-369852013155}" type="presOf" srcId="{384D18A0-583F-4157-8B98-F92D37972502}" destId="{06AEFA6C-86EC-4F3A-BE89-3E0F6612EAEB}" srcOrd="0" destOrd="0" presId="urn:microsoft.com/office/officeart/2005/8/layout/vList5"/>
    <dgm:cxn modelId="{F9BB8FEF-56EF-44E0-A499-14F46D35DFEE}" srcId="{384D18A0-583F-4157-8B98-F92D37972502}" destId="{2D84B2EB-00F7-4394-92B8-6CDF385318FE}" srcOrd="0" destOrd="0" parTransId="{F79FE7F0-8D47-4E64-BD25-800E41464E6B}" sibTransId="{30CF250B-86A8-4885-BDEE-5B3E005A419E}"/>
    <dgm:cxn modelId="{9DF0A0B9-9323-4F0A-B205-80A13FEE1C3F}" type="presOf" srcId="{2D60855C-C63C-4826-AB52-26341ECC4883}" destId="{3B309ADB-C033-4F44-B3B7-3E6500B5BE7A}" srcOrd="0" destOrd="0" presId="urn:microsoft.com/office/officeart/2005/8/layout/vList5"/>
    <dgm:cxn modelId="{94085B2B-EC77-494E-8F9D-4AD6630203E3}" srcId="{384D18A0-583F-4157-8B98-F92D37972502}" destId="{770B839F-6791-40D1-B2E5-665EEFF1CFF7}" srcOrd="1" destOrd="0" parTransId="{0C034E12-D8A3-4DF5-921F-4D6E95D11E47}" sibTransId="{5534FCE9-22D9-4D4B-B239-27B7073E3BDF}"/>
    <dgm:cxn modelId="{0BC9C8D1-D911-43AA-B416-42D76376A382}" type="presParOf" srcId="{06AEFA6C-86EC-4F3A-BE89-3E0F6612EAEB}" destId="{41EEC39D-5254-450F-AE53-986F4FF0012C}" srcOrd="0" destOrd="0" presId="urn:microsoft.com/office/officeart/2005/8/layout/vList5"/>
    <dgm:cxn modelId="{175FB97F-8F79-4CB0-AE5D-6A8503427050}" type="presParOf" srcId="{41EEC39D-5254-450F-AE53-986F4FF0012C}" destId="{C9D80535-D673-4648-BFA8-DC5336FB72F7}" srcOrd="0" destOrd="0" presId="urn:microsoft.com/office/officeart/2005/8/layout/vList5"/>
    <dgm:cxn modelId="{F9F5B3CA-6E45-4313-9CCB-F0ADB55F0CEE}" type="presParOf" srcId="{41EEC39D-5254-450F-AE53-986F4FF0012C}" destId="{B2A9EDAC-AF07-4279-A9F5-43FF2B9686AF}" srcOrd="1" destOrd="0" presId="urn:microsoft.com/office/officeart/2005/8/layout/vList5"/>
    <dgm:cxn modelId="{9B7449EF-EF15-41F5-B2FE-C40975482DDD}" type="presParOf" srcId="{06AEFA6C-86EC-4F3A-BE89-3E0F6612EAEB}" destId="{CC1FAC0B-33C5-44BF-8E51-3EDDF0DC87E1}" srcOrd="1" destOrd="0" presId="urn:microsoft.com/office/officeart/2005/8/layout/vList5"/>
    <dgm:cxn modelId="{BC254AAC-6E2C-4C4E-A42D-4D7C4E38C029}" type="presParOf" srcId="{06AEFA6C-86EC-4F3A-BE89-3E0F6612EAEB}" destId="{16447E42-2922-4A1D-B1A5-FE16A192B431}" srcOrd="2" destOrd="0" presId="urn:microsoft.com/office/officeart/2005/8/layout/vList5"/>
    <dgm:cxn modelId="{A57FCBFE-C788-48D3-8348-7963467E5E34}" type="presParOf" srcId="{16447E42-2922-4A1D-B1A5-FE16A192B431}" destId="{227E5BC9-AA55-455B-BE3F-315150210A2F}" srcOrd="0" destOrd="0" presId="urn:microsoft.com/office/officeart/2005/8/layout/vList5"/>
    <dgm:cxn modelId="{7A513E93-558A-49D2-B97C-20D2F131B8D1}" type="presParOf" srcId="{16447E42-2922-4A1D-B1A5-FE16A192B431}" destId="{3B309ADB-C033-4F44-B3B7-3E6500B5BE7A}" srcOrd="1" destOrd="0" presId="urn:microsoft.com/office/officeart/2005/8/layout/vList5"/>
    <dgm:cxn modelId="{60B9722D-166F-4DE1-B338-A55780F6BAB8}" type="presParOf" srcId="{06AEFA6C-86EC-4F3A-BE89-3E0F6612EAEB}" destId="{142465B6-F338-4F76-AAED-FE594BC8724E}" srcOrd="3" destOrd="0" presId="urn:microsoft.com/office/officeart/2005/8/layout/vList5"/>
    <dgm:cxn modelId="{459A41F6-C7BD-4664-B8DA-03201C0B6400}" type="presParOf" srcId="{06AEFA6C-86EC-4F3A-BE89-3E0F6612EAEB}" destId="{A9C89959-8D24-44C4-B413-1072E7228BD2}" srcOrd="4" destOrd="0" presId="urn:microsoft.com/office/officeart/2005/8/layout/vList5"/>
    <dgm:cxn modelId="{691AE13D-A44B-404C-96B3-A85461CEEB14}" type="presParOf" srcId="{A9C89959-8D24-44C4-B413-1072E7228BD2}" destId="{61ABCEA3-27F1-45AD-BA81-3A399CF1232A}" srcOrd="0" destOrd="0" presId="urn:microsoft.com/office/officeart/2005/8/layout/vList5"/>
    <dgm:cxn modelId="{CB860002-F6BD-4088-B715-0B798972B0E2}" type="presParOf" srcId="{A9C89959-8D24-44C4-B413-1072E7228BD2}" destId="{CAE6C8AC-6F80-4888-821A-97B3F2951B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37BD53-D4D6-4B3B-9E6B-17546312585F}"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ru-RU"/>
        </a:p>
      </dgm:t>
    </dgm:pt>
    <dgm:pt modelId="{05046CE3-7DF4-44E9-B5C6-162DA5495A44}">
      <dgm:prSet phldrT="[Текст]"/>
      <dgm:spPr/>
      <dgm:t>
        <a:bodyPr/>
        <a:lstStyle/>
        <a:p>
          <a:r>
            <a:rPr lang="en-US" dirty="0" err="1"/>
            <a:t>Не</a:t>
          </a:r>
          <a:r>
            <a:rPr lang="en-US" dirty="0"/>
            <a:t> </a:t>
          </a:r>
          <a:r>
            <a:rPr lang="en-US" dirty="0" err="1"/>
            <a:t>предоставляют</a:t>
          </a:r>
          <a:r>
            <a:rPr lang="en-US" dirty="0"/>
            <a:t>:</a:t>
          </a:r>
          <a:endParaRPr lang="ru-RU" dirty="0"/>
        </a:p>
      </dgm:t>
    </dgm:pt>
    <dgm:pt modelId="{2693ECAC-CA01-4A0E-8C65-CF1A0E1A60DF}" type="parTrans" cxnId="{56602B44-62B3-464F-85CD-CE819D3C78EE}">
      <dgm:prSet/>
      <dgm:spPr/>
      <dgm:t>
        <a:bodyPr/>
        <a:lstStyle/>
        <a:p>
          <a:endParaRPr lang="ru-RU"/>
        </a:p>
      </dgm:t>
    </dgm:pt>
    <dgm:pt modelId="{915E30E5-15F1-4E3F-BECC-3ABD20BC152D}" type="sibTrans" cxnId="{56602B44-62B3-464F-85CD-CE819D3C78EE}">
      <dgm:prSet/>
      <dgm:spPr/>
      <dgm:t>
        <a:bodyPr/>
        <a:lstStyle/>
        <a:p>
          <a:endParaRPr lang="ru-RU"/>
        </a:p>
      </dgm:t>
    </dgm:pt>
    <dgm:pt modelId="{07B8BA7F-647C-4E63-802B-1FF0D582C84D}">
      <dgm:prSet phldrT="[Текст]"/>
      <dgm:spPr/>
      <dgm:t>
        <a:bodyPr/>
        <a:lstStyle/>
        <a:p>
          <a:r>
            <a:rPr lang="ru-RU" dirty="0"/>
            <a:t>С</a:t>
          </a:r>
          <a:r>
            <a:rPr lang="en-US" dirty="0" err="1"/>
            <a:t>убъекты</a:t>
          </a:r>
          <a:r>
            <a:rPr lang="en-US" dirty="0"/>
            <a:t> </a:t>
          </a:r>
          <a:r>
            <a:rPr lang="en-US" dirty="0" err="1"/>
            <a:t>малого</a:t>
          </a:r>
          <a:r>
            <a:rPr lang="en-US" dirty="0"/>
            <a:t> </a:t>
          </a:r>
          <a:r>
            <a:rPr lang="en-US" dirty="0" err="1"/>
            <a:t>предпринимательства</a:t>
          </a:r>
          <a:r>
            <a:rPr lang="en-US" dirty="0"/>
            <a:t>;</a:t>
          </a:r>
          <a:endParaRPr lang="ru-RU" dirty="0"/>
        </a:p>
      </dgm:t>
    </dgm:pt>
    <dgm:pt modelId="{0B0AF111-C744-46C8-BA5E-B20E4975420E}" type="parTrans" cxnId="{74203A55-AEAC-412D-9294-0A803855C774}">
      <dgm:prSet/>
      <dgm:spPr/>
      <dgm:t>
        <a:bodyPr/>
        <a:lstStyle/>
        <a:p>
          <a:endParaRPr lang="ru-RU"/>
        </a:p>
      </dgm:t>
    </dgm:pt>
    <dgm:pt modelId="{1B254F2F-094B-4300-A2AD-6D7F3430EA07}" type="sibTrans" cxnId="{74203A55-AEAC-412D-9294-0A803855C774}">
      <dgm:prSet/>
      <dgm:spPr/>
      <dgm:t>
        <a:bodyPr/>
        <a:lstStyle/>
        <a:p>
          <a:endParaRPr lang="ru-RU"/>
        </a:p>
      </dgm:t>
    </dgm:pt>
    <dgm:pt modelId="{BAD19402-B966-4736-8BE8-052237C833E2}">
      <dgm:prSet phldrT="[Текст]"/>
      <dgm:spPr/>
      <dgm:t>
        <a:bodyPr/>
        <a:lstStyle/>
        <a:p>
          <a:r>
            <a:rPr lang="ru-RU" dirty="0"/>
            <a:t>К</a:t>
          </a:r>
          <a:r>
            <a:rPr lang="en-US" dirty="0" err="1"/>
            <a:t>редитные</a:t>
          </a:r>
          <a:r>
            <a:rPr lang="en-US" dirty="0"/>
            <a:t> </a:t>
          </a:r>
          <a:r>
            <a:rPr lang="en-US" dirty="0" err="1"/>
            <a:t>организации</a:t>
          </a:r>
          <a:r>
            <a:rPr lang="en-US" dirty="0"/>
            <a:t>, некредитные </a:t>
          </a:r>
          <a:r>
            <a:rPr lang="en-US" dirty="0" err="1"/>
            <a:t>финансовые</a:t>
          </a:r>
          <a:r>
            <a:rPr lang="en-US" dirty="0"/>
            <a:t> </a:t>
          </a:r>
          <a:r>
            <a:rPr lang="en-US" dirty="0" err="1"/>
            <a:t>организации</a:t>
          </a:r>
          <a:r>
            <a:rPr lang="en-US" dirty="0"/>
            <a:t>;</a:t>
          </a:r>
          <a:endParaRPr lang="ru-RU" dirty="0"/>
        </a:p>
      </dgm:t>
    </dgm:pt>
    <dgm:pt modelId="{15C6E5DE-5507-447B-B82D-F5D554C09C72}" type="parTrans" cxnId="{D43EB6BF-5CF5-4466-A52E-79F9AD937717}">
      <dgm:prSet/>
      <dgm:spPr/>
      <dgm:t>
        <a:bodyPr/>
        <a:lstStyle/>
        <a:p>
          <a:endParaRPr lang="ru-RU"/>
        </a:p>
      </dgm:t>
    </dgm:pt>
    <dgm:pt modelId="{19224D91-4322-4AAF-BEA5-4931F7B7920E}" type="sibTrans" cxnId="{D43EB6BF-5CF5-4466-A52E-79F9AD937717}">
      <dgm:prSet/>
      <dgm:spPr/>
      <dgm:t>
        <a:bodyPr/>
        <a:lstStyle/>
        <a:p>
          <a:endParaRPr lang="ru-RU"/>
        </a:p>
      </dgm:t>
    </dgm:pt>
    <dgm:pt modelId="{527EFE11-3667-4452-B386-1F477BAEAB8A}">
      <dgm:prSet phldrT="[Текст]"/>
      <dgm:spPr/>
      <dgm:t>
        <a:bodyPr/>
        <a:lstStyle/>
        <a:p>
          <a:r>
            <a:rPr lang="ru-RU" dirty="0"/>
            <a:t>О</a:t>
          </a:r>
          <a:r>
            <a:rPr lang="en-US" dirty="0" err="1"/>
            <a:t>рганизации</a:t>
          </a:r>
          <a:r>
            <a:rPr lang="en-US" dirty="0"/>
            <a:t>, у </a:t>
          </a:r>
          <a:r>
            <a:rPr lang="en-US" dirty="0" err="1"/>
            <a:t>которых</a:t>
          </a:r>
          <a:r>
            <a:rPr lang="en-US" dirty="0"/>
            <a:t>  в </a:t>
          </a:r>
          <a:r>
            <a:rPr lang="en-US" dirty="0" err="1"/>
            <a:t>течение</a:t>
          </a:r>
          <a:r>
            <a:rPr lang="en-US" dirty="0"/>
            <a:t> </a:t>
          </a:r>
          <a:r>
            <a:rPr lang="en-US" dirty="0" err="1"/>
            <a:t>двух</a:t>
          </a:r>
          <a:r>
            <a:rPr lang="en-US" dirty="0"/>
            <a:t> </a:t>
          </a:r>
          <a:r>
            <a:rPr lang="en-US" dirty="0" err="1"/>
            <a:t>предыдущих</a:t>
          </a:r>
          <a:r>
            <a:rPr lang="en-US" dirty="0"/>
            <a:t> </a:t>
          </a:r>
          <a:r>
            <a:rPr lang="en-US" dirty="0" err="1"/>
            <a:t>лет</a:t>
          </a:r>
          <a:r>
            <a:rPr lang="en-US" dirty="0"/>
            <a:t> </a:t>
          </a:r>
          <a:r>
            <a:rPr lang="en-US" dirty="0" err="1"/>
            <a:t>средняя</a:t>
          </a:r>
          <a:r>
            <a:rPr lang="en-US" dirty="0"/>
            <a:t> </a:t>
          </a:r>
          <a:r>
            <a:rPr lang="en-US" dirty="0" err="1"/>
            <a:t>численность</a:t>
          </a:r>
          <a:r>
            <a:rPr lang="en-US" dirty="0"/>
            <a:t> </a:t>
          </a:r>
          <a:r>
            <a:rPr lang="en-US" dirty="0" err="1"/>
            <a:t>работников</a:t>
          </a:r>
          <a:r>
            <a:rPr lang="en-US" dirty="0"/>
            <a:t> </a:t>
          </a:r>
          <a:r>
            <a:rPr lang="en-US" dirty="0" err="1"/>
            <a:t>не</a:t>
          </a:r>
          <a:r>
            <a:rPr lang="en-US" dirty="0"/>
            <a:t> </a:t>
          </a:r>
          <a:r>
            <a:rPr lang="en-US" dirty="0" err="1"/>
            <a:t>превышает</a:t>
          </a:r>
          <a:r>
            <a:rPr lang="en-US" dirty="0"/>
            <a:t> 15 </a:t>
          </a:r>
          <a:r>
            <a:rPr lang="en-US" dirty="0" err="1"/>
            <a:t>человек</a:t>
          </a:r>
          <a:r>
            <a:rPr lang="en-US" dirty="0"/>
            <a:t>, </a:t>
          </a:r>
          <a:r>
            <a:rPr lang="en-US" dirty="0" err="1"/>
            <a:t>включая</a:t>
          </a:r>
          <a:r>
            <a:rPr lang="en-US" dirty="0"/>
            <a:t> </a:t>
          </a:r>
          <a:r>
            <a:rPr lang="en-US" dirty="0" err="1"/>
            <a:t>работающих</a:t>
          </a:r>
          <a:r>
            <a:rPr lang="en-US" dirty="0"/>
            <a:t> </a:t>
          </a:r>
          <a:r>
            <a:rPr lang="en-US" dirty="0" err="1"/>
            <a:t>по</a:t>
          </a:r>
          <a:r>
            <a:rPr lang="en-US" dirty="0"/>
            <a:t> </a:t>
          </a:r>
          <a:r>
            <a:rPr lang="en-US" dirty="0" err="1"/>
            <a:t>совместительству</a:t>
          </a:r>
          <a:r>
            <a:rPr lang="en-US" dirty="0"/>
            <a:t> и </a:t>
          </a:r>
          <a:r>
            <a:rPr lang="en-US" dirty="0" err="1"/>
            <a:t>договорам</a:t>
          </a:r>
          <a:r>
            <a:rPr lang="en-US" dirty="0"/>
            <a:t> </a:t>
          </a:r>
          <a:r>
            <a:rPr lang="en-US" dirty="0" err="1"/>
            <a:t>гражданско-правового</a:t>
          </a:r>
          <a:r>
            <a:rPr lang="en-US" dirty="0"/>
            <a:t> </a:t>
          </a:r>
          <a:r>
            <a:rPr lang="en-US" dirty="0" err="1"/>
            <a:t>характера</a:t>
          </a:r>
          <a:r>
            <a:rPr lang="en-US" dirty="0"/>
            <a:t>, и в </a:t>
          </a:r>
          <a:r>
            <a:rPr lang="en-US" dirty="0" err="1"/>
            <a:t>течение</a:t>
          </a:r>
          <a:r>
            <a:rPr lang="en-US" dirty="0"/>
            <a:t> </a:t>
          </a:r>
          <a:r>
            <a:rPr lang="en-US" dirty="0" err="1"/>
            <a:t>двух</a:t>
          </a:r>
          <a:r>
            <a:rPr lang="en-US" dirty="0"/>
            <a:t> </a:t>
          </a:r>
          <a:r>
            <a:rPr lang="en-US" dirty="0" err="1"/>
            <a:t>предыдущих</a:t>
          </a:r>
          <a:r>
            <a:rPr lang="en-US" dirty="0"/>
            <a:t> </a:t>
          </a:r>
          <a:r>
            <a:rPr lang="en-US" dirty="0" err="1"/>
            <a:t>лет</a:t>
          </a:r>
          <a:r>
            <a:rPr lang="en-US" dirty="0"/>
            <a:t> </a:t>
          </a:r>
          <a:r>
            <a:rPr lang="en-US" dirty="0" err="1"/>
            <a:t>годовой</a:t>
          </a:r>
          <a:r>
            <a:rPr lang="en-US" dirty="0"/>
            <a:t> </a:t>
          </a:r>
          <a:r>
            <a:rPr lang="en-US" dirty="0" err="1"/>
            <a:t>оборот</a:t>
          </a:r>
          <a:r>
            <a:rPr lang="en-US" dirty="0"/>
            <a:t> </a:t>
          </a:r>
          <a:r>
            <a:rPr lang="en-US" dirty="0" err="1"/>
            <a:t>органиазции</a:t>
          </a:r>
          <a:r>
            <a:rPr lang="en-US" dirty="0"/>
            <a:t> </a:t>
          </a:r>
          <a:r>
            <a:rPr lang="en-US" dirty="0" err="1"/>
            <a:t>не</a:t>
          </a:r>
          <a:r>
            <a:rPr lang="en-US" dirty="0"/>
            <a:t> </a:t>
          </a:r>
          <a:r>
            <a:rPr lang="en-US" dirty="0" err="1"/>
            <a:t>превышает</a:t>
          </a:r>
          <a:r>
            <a:rPr lang="en-US" dirty="0"/>
            <a:t> 800 </a:t>
          </a:r>
          <a:r>
            <a:rPr lang="en-US" dirty="0" err="1"/>
            <a:t>млн</a:t>
          </a:r>
          <a:r>
            <a:rPr lang="en-US" dirty="0"/>
            <a:t>. </a:t>
          </a:r>
          <a:r>
            <a:rPr lang="en-US" dirty="0" err="1"/>
            <a:t>рублей</a:t>
          </a:r>
          <a:r>
            <a:rPr lang="en-US" dirty="0"/>
            <a:t>.</a:t>
          </a:r>
          <a:endParaRPr lang="ru-RU" dirty="0"/>
        </a:p>
      </dgm:t>
    </dgm:pt>
    <dgm:pt modelId="{9410EFDE-C7C6-4FC5-B3E6-BC298A1AC039}" type="parTrans" cxnId="{E6FF8D50-D77A-48CB-A52E-6EACFDE1ED25}">
      <dgm:prSet/>
      <dgm:spPr/>
      <dgm:t>
        <a:bodyPr/>
        <a:lstStyle/>
        <a:p>
          <a:endParaRPr lang="ru-RU"/>
        </a:p>
      </dgm:t>
    </dgm:pt>
    <dgm:pt modelId="{1A708031-307F-49D0-B728-64704DF2F77C}" type="sibTrans" cxnId="{E6FF8D50-D77A-48CB-A52E-6EACFDE1ED25}">
      <dgm:prSet/>
      <dgm:spPr/>
      <dgm:t>
        <a:bodyPr/>
        <a:lstStyle/>
        <a:p>
          <a:endParaRPr lang="ru-RU"/>
        </a:p>
      </dgm:t>
    </dgm:pt>
    <dgm:pt modelId="{F701FDEE-2189-4378-92F4-126443A26793}" type="pres">
      <dgm:prSet presAssocID="{4F37BD53-D4D6-4B3B-9E6B-17546312585F}" presName="Name0" presStyleCnt="0">
        <dgm:presLayoutVars>
          <dgm:dir/>
          <dgm:animLvl val="lvl"/>
          <dgm:resizeHandles val="exact"/>
        </dgm:presLayoutVars>
      </dgm:prSet>
      <dgm:spPr/>
      <dgm:t>
        <a:bodyPr/>
        <a:lstStyle/>
        <a:p>
          <a:endParaRPr lang="ru-RU"/>
        </a:p>
      </dgm:t>
    </dgm:pt>
    <dgm:pt modelId="{3FF55D03-B6FE-4782-A8C4-37FEB0FA86B0}" type="pres">
      <dgm:prSet presAssocID="{05046CE3-7DF4-44E9-B5C6-162DA5495A44}" presName="composite" presStyleCnt="0"/>
      <dgm:spPr/>
    </dgm:pt>
    <dgm:pt modelId="{181604A0-C4A0-497C-80CC-42BE9A60A087}" type="pres">
      <dgm:prSet presAssocID="{05046CE3-7DF4-44E9-B5C6-162DA5495A44}" presName="parTx" presStyleLbl="alignNode1" presStyleIdx="0" presStyleCnt="1">
        <dgm:presLayoutVars>
          <dgm:chMax val="0"/>
          <dgm:chPref val="0"/>
          <dgm:bulletEnabled val="1"/>
        </dgm:presLayoutVars>
      </dgm:prSet>
      <dgm:spPr/>
      <dgm:t>
        <a:bodyPr/>
        <a:lstStyle/>
        <a:p>
          <a:endParaRPr lang="ru-RU"/>
        </a:p>
      </dgm:t>
    </dgm:pt>
    <dgm:pt modelId="{331C7C25-54D4-4E1E-9A93-AC0647EACB47}" type="pres">
      <dgm:prSet presAssocID="{05046CE3-7DF4-44E9-B5C6-162DA5495A44}" presName="desTx" presStyleLbl="alignAccFollowNode1" presStyleIdx="0" presStyleCnt="1">
        <dgm:presLayoutVars>
          <dgm:bulletEnabled val="1"/>
        </dgm:presLayoutVars>
      </dgm:prSet>
      <dgm:spPr/>
      <dgm:t>
        <a:bodyPr/>
        <a:lstStyle/>
        <a:p>
          <a:endParaRPr lang="ru-RU"/>
        </a:p>
      </dgm:t>
    </dgm:pt>
  </dgm:ptLst>
  <dgm:cxnLst>
    <dgm:cxn modelId="{56602B44-62B3-464F-85CD-CE819D3C78EE}" srcId="{4F37BD53-D4D6-4B3B-9E6B-17546312585F}" destId="{05046CE3-7DF4-44E9-B5C6-162DA5495A44}" srcOrd="0" destOrd="0" parTransId="{2693ECAC-CA01-4A0E-8C65-CF1A0E1A60DF}" sibTransId="{915E30E5-15F1-4E3F-BECC-3ABD20BC152D}"/>
    <dgm:cxn modelId="{3D3D4DFD-FBA4-4B5E-9828-F6CED2A0F344}" type="presOf" srcId="{05046CE3-7DF4-44E9-B5C6-162DA5495A44}" destId="{181604A0-C4A0-497C-80CC-42BE9A60A087}" srcOrd="0" destOrd="0" presId="urn:microsoft.com/office/officeart/2005/8/layout/hList1"/>
    <dgm:cxn modelId="{1A13CAC1-DF7C-463D-9562-776FB25A3BED}" type="presOf" srcId="{07B8BA7F-647C-4E63-802B-1FF0D582C84D}" destId="{331C7C25-54D4-4E1E-9A93-AC0647EACB47}" srcOrd="0" destOrd="0" presId="urn:microsoft.com/office/officeart/2005/8/layout/hList1"/>
    <dgm:cxn modelId="{4042BC49-FDC4-428E-9430-D972EBC6B5B5}" type="presOf" srcId="{BAD19402-B966-4736-8BE8-052237C833E2}" destId="{331C7C25-54D4-4E1E-9A93-AC0647EACB47}" srcOrd="0" destOrd="1" presId="urn:microsoft.com/office/officeart/2005/8/layout/hList1"/>
    <dgm:cxn modelId="{74203A55-AEAC-412D-9294-0A803855C774}" srcId="{05046CE3-7DF4-44E9-B5C6-162DA5495A44}" destId="{07B8BA7F-647C-4E63-802B-1FF0D582C84D}" srcOrd="0" destOrd="0" parTransId="{0B0AF111-C744-46C8-BA5E-B20E4975420E}" sibTransId="{1B254F2F-094B-4300-A2AD-6D7F3430EA07}"/>
    <dgm:cxn modelId="{2F9C5379-6876-4551-B8DF-7764D32C6D4D}" type="presOf" srcId="{4F37BD53-D4D6-4B3B-9E6B-17546312585F}" destId="{F701FDEE-2189-4378-92F4-126443A26793}" srcOrd="0" destOrd="0" presId="urn:microsoft.com/office/officeart/2005/8/layout/hList1"/>
    <dgm:cxn modelId="{1F625428-589E-4D0E-99A0-660BFE555AA2}" type="presOf" srcId="{527EFE11-3667-4452-B386-1F477BAEAB8A}" destId="{331C7C25-54D4-4E1E-9A93-AC0647EACB47}" srcOrd="0" destOrd="2" presId="urn:microsoft.com/office/officeart/2005/8/layout/hList1"/>
    <dgm:cxn modelId="{D43EB6BF-5CF5-4466-A52E-79F9AD937717}" srcId="{05046CE3-7DF4-44E9-B5C6-162DA5495A44}" destId="{BAD19402-B966-4736-8BE8-052237C833E2}" srcOrd="1" destOrd="0" parTransId="{15C6E5DE-5507-447B-B82D-F5D554C09C72}" sibTransId="{19224D91-4322-4AAF-BEA5-4931F7B7920E}"/>
    <dgm:cxn modelId="{E6FF8D50-D77A-48CB-A52E-6EACFDE1ED25}" srcId="{05046CE3-7DF4-44E9-B5C6-162DA5495A44}" destId="{527EFE11-3667-4452-B386-1F477BAEAB8A}" srcOrd="2" destOrd="0" parTransId="{9410EFDE-C7C6-4FC5-B3E6-BC298A1AC039}" sibTransId="{1A708031-307F-49D0-B728-64704DF2F77C}"/>
    <dgm:cxn modelId="{C4F28185-0B19-48D2-BE4E-0392E001559D}" type="presParOf" srcId="{F701FDEE-2189-4378-92F4-126443A26793}" destId="{3FF55D03-B6FE-4782-A8C4-37FEB0FA86B0}" srcOrd="0" destOrd="0" presId="urn:microsoft.com/office/officeart/2005/8/layout/hList1"/>
    <dgm:cxn modelId="{158CF85A-379A-41C0-A38A-A606A39EDC8C}" type="presParOf" srcId="{3FF55D03-B6FE-4782-A8C4-37FEB0FA86B0}" destId="{181604A0-C4A0-497C-80CC-42BE9A60A087}" srcOrd="0" destOrd="0" presId="urn:microsoft.com/office/officeart/2005/8/layout/hList1"/>
    <dgm:cxn modelId="{A73B46F8-8D95-4E30-A7EE-429E1F71E0A7}" type="presParOf" srcId="{3FF55D03-B6FE-4782-A8C4-37FEB0FA86B0}" destId="{331C7C25-54D4-4E1E-9A93-AC0647EACB47}"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22D26B-B232-4546-BD81-568C6E63E50D}" type="doc">
      <dgm:prSet loTypeId="urn:microsoft.com/office/officeart/2005/8/layout/chevron2" loCatId="process" qsTypeId="urn:microsoft.com/office/officeart/2005/8/quickstyle/simple1" qsCatId="simple" csTypeId="urn:microsoft.com/office/officeart/2005/8/colors/accent3_2" csCatId="accent3" phldr="1"/>
      <dgm:spPr/>
      <dgm:t>
        <a:bodyPr/>
        <a:lstStyle/>
        <a:p>
          <a:endParaRPr lang="ru-RU"/>
        </a:p>
      </dgm:t>
    </dgm:pt>
    <dgm:pt modelId="{7A7B4474-32A1-43D2-89D7-182DB7F1B42D}">
      <dgm:prSet phldrT="[Текст]"/>
      <dgm:spPr/>
      <dgm:t>
        <a:bodyPr/>
        <a:lstStyle/>
        <a:p>
          <a:r>
            <a:rPr lang="ru-RU" dirty="0"/>
            <a:t>Раздел 1</a:t>
          </a:r>
        </a:p>
      </dgm:t>
    </dgm:pt>
    <dgm:pt modelId="{33933895-F655-4472-913B-DD3800C768A9}" type="parTrans" cxnId="{23524182-8061-42BB-8A30-5EBB139363CD}">
      <dgm:prSet/>
      <dgm:spPr/>
      <dgm:t>
        <a:bodyPr/>
        <a:lstStyle/>
        <a:p>
          <a:endParaRPr lang="ru-RU"/>
        </a:p>
      </dgm:t>
    </dgm:pt>
    <dgm:pt modelId="{B43E5C46-18FA-4531-897C-478378DE38A7}" type="sibTrans" cxnId="{23524182-8061-42BB-8A30-5EBB139363CD}">
      <dgm:prSet/>
      <dgm:spPr/>
      <dgm:t>
        <a:bodyPr/>
        <a:lstStyle/>
        <a:p>
          <a:endParaRPr lang="ru-RU"/>
        </a:p>
      </dgm:t>
    </dgm:pt>
    <dgm:pt modelId="{F043A278-F32B-4645-A912-FEA6780B077A}">
      <dgm:prSet phldrT="[Текст]"/>
      <dgm:spPr/>
      <dgm:t>
        <a:bodyPr/>
        <a:lstStyle/>
        <a:p>
          <a:r>
            <a:rPr lang="ru-RU" dirty="0"/>
            <a:t>Общие экономические показатели</a:t>
          </a:r>
        </a:p>
      </dgm:t>
    </dgm:pt>
    <dgm:pt modelId="{C66EC84C-0E4C-4DD8-81A8-BE7DF7319FDF}" type="parTrans" cxnId="{05A269F0-4D1C-4848-95CA-0788C17BDD47}">
      <dgm:prSet/>
      <dgm:spPr/>
      <dgm:t>
        <a:bodyPr/>
        <a:lstStyle/>
        <a:p>
          <a:endParaRPr lang="ru-RU"/>
        </a:p>
      </dgm:t>
    </dgm:pt>
    <dgm:pt modelId="{0FE10631-1E0A-493C-A508-77279590CFD6}" type="sibTrans" cxnId="{05A269F0-4D1C-4848-95CA-0788C17BDD47}">
      <dgm:prSet/>
      <dgm:spPr/>
      <dgm:t>
        <a:bodyPr/>
        <a:lstStyle/>
        <a:p>
          <a:endParaRPr lang="ru-RU"/>
        </a:p>
      </dgm:t>
    </dgm:pt>
    <dgm:pt modelId="{9A8C58FC-7EA2-4BF4-9CEA-CFF4214AA68D}">
      <dgm:prSet phldrT="[Текст]"/>
      <dgm:spPr/>
      <dgm:t>
        <a:bodyPr/>
        <a:lstStyle/>
        <a:p>
          <a:r>
            <a:rPr lang="ru-RU" dirty="0"/>
            <a:t>Раздел 2</a:t>
          </a:r>
        </a:p>
      </dgm:t>
    </dgm:pt>
    <dgm:pt modelId="{68B63583-4794-4B57-B107-3F829B6E8843}" type="parTrans" cxnId="{05AFB645-799F-42BF-826F-577F20A8AAE2}">
      <dgm:prSet/>
      <dgm:spPr/>
      <dgm:t>
        <a:bodyPr/>
        <a:lstStyle/>
        <a:p>
          <a:endParaRPr lang="ru-RU"/>
        </a:p>
      </dgm:t>
    </dgm:pt>
    <dgm:pt modelId="{5BC634CB-91D4-44CF-87F5-D36EA2DFE360}" type="sibTrans" cxnId="{05AFB645-799F-42BF-826F-577F20A8AAE2}">
      <dgm:prSet/>
      <dgm:spPr/>
      <dgm:t>
        <a:bodyPr/>
        <a:lstStyle/>
        <a:p>
          <a:endParaRPr lang="ru-RU"/>
        </a:p>
      </dgm:t>
    </dgm:pt>
    <dgm:pt modelId="{61DAD9BB-74A6-4D30-B5B9-E49E28BBCBCB}">
      <dgm:prSet phldrT="[Текст]"/>
      <dgm:spPr/>
      <dgm:t>
        <a:bodyPr/>
        <a:lstStyle/>
        <a:p>
          <a:r>
            <a:rPr lang="ru-RU" dirty="0"/>
            <a:t>Отгружено товаров собственного производства, выполнено работ и услуг собственными силами по фактическим видам деятельности</a:t>
          </a:r>
        </a:p>
      </dgm:t>
    </dgm:pt>
    <dgm:pt modelId="{8B010B34-43A8-4B56-B3D0-456FF36F51A6}" type="parTrans" cxnId="{3F4F5F79-5CAF-45D4-8D6C-E1DCA2309BC9}">
      <dgm:prSet/>
      <dgm:spPr/>
      <dgm:t>
        <a:bodyPr/>
        <a:lstStyle/>
        <a:p>
          <a:endParaRPr lang="ru-RU"/>
        </a:p>
      </dgm:t>
    </dgm:pt>
    <dgm:pt modelId="{046D6E73-57B8-4C66-B91B-4CBECB9A4F64}" type="sibTrans" cxnId="{3F4F5F79-5CAF-45D4-8D6C-E1DCA2309BC9}">
      <dgm:prSet/>
      <dgm:spPr/>
      <dgm:t>
        <a:bodyPr/>
        <a:lstStyle/>
        <a:p>
          <a:endParaRPr lang="ru-RU"/>
        </a:p>
      </dgm:t>
    </dgm:pt>
    <dgm:pt modelId="{6FDC1F57-DE7B-4663-9555-3C8A6A3AFF33}">
      <dgm:prSet phldrT="[Текст]"/>
      <dgm:spPr/>
      <dgm:t>
        <a:bodyPr/>
        <a:lstStyle/>
        <a:p>
          <a:r>
            <a:rPr lang="ru-RU" dirty="0"/>
            <a:t>Раздел 3</a:t>
          </a:r>
        </a:p>
      </dgm:t>
    </dgm:pt>
    <dgm:pt modelId="{416E17C8-837C-46A1-B39B-E853F4D9DEC0}" type="parTrans" cxnId="{2AE148DE-433B-462E-9ADD-A69D24EDB8F2}">
      <dgm:prSet/>
      <dgm:spPr/>
      <dgm:t>
        <a:bodyPr/>
        <a:lstStyle/>
        <a:p>
          <a:endParaRPr lang="ru-RU"/>
        </a:p>
      </dgm:t>
    </dgm:pt>
    <dgm:pt modelId="{BA3886D5-2FB2-4FD7-9C9D-F740E536D9DD}" type="sibTrans" cxnId="{2AE148DE-433B-462E-9ADD-A69D24EDB8F2}">
      <dgm:prSet/>
      <dgm:spPr/>
      <dgm:t>
        <a:bodyPr/>
        <a:lstStyle/>
        <a:p>
          <a:endParaRPr lang="ru-RU"/>
        </a:p>
      </dgm:t>
    </dgm:pt>
    <dgm:pt modelId="{FFE625F6-BDE5-4CCA-8E75-5D936199C07D}">
      <dgm:prSet phldrT="[Текст]"/>
      <dgm:spPr/>
      <dgm:t>
        <a:bodyPr/>
        <a:lstStyle/>
        <a:p>
          <a:r>
            <a:rPr lang="ru-RU" dirty="0"/>
            <a:t>Оптовая и розничная продажа товаров, оборот общественного питания</a:t>
          </a:r>
        </a:p>
      </dgm:t>
    </dgm:pt>
    <dgm:pt modelId="{E52F4387-B221-4A65-B9EE-343413407013}" type="parTrans" cxnId="{4D8834E8-6225-41B8-8516-4DF00D87B706}">
      <dgm:prSet/>
      <dgm:spPr/>
      <dgm:t>
        <a:bodyPr/>
        <a:lstStyle/>
        <a:p>
          <a:endParaRPr lang="ru-RU"/>
        </a:p>
      </dgm:t>
    </dgm:pt>
    <dgm:pt modelId="{F1EBA9DF-378C-4659-B8CD-1339BC25755C}" type="sibTrans" cxnId="{4D8834E8-6225-41B8-8516-4DF00D87B706}">
      <dgm:prSet/>
      <dgm:spPr/>
      <dgm:t>
        <a:bodyPr/>
        <a:lstStyle/>
        <a:p>
          <a:endParaRPr lang="ru-RU"/>
        </a:p>
      </dgm:t>
    </dgm:pt>
    <dgm:pt modelId="{2849E8AD-DA57-416D-A8AE-4619C2A91374}">
      <dgm:prSet phldrT="[Текст]"/>
      <dgm:spPr/>
      <dgm:t>
        <a:bodyPr/>
        <a:lstStyle/>
        <a:p>
          <a:r>
            <a:rPr lang="ru-RU" dirty="0"/>
            <a:t>Раздел 4</a:t>
          </a:r>
        </a:p>
      </dgm:t>
    </dgm:pt>
    <dgm:pt modelId="{BB380116-8421-4A2E-881B-7589FAC9B990}" type="parTrans" cxnId="{2F97955B-31D8-4666-BB5B-BF4A503ADEAB}">
      <dgm:prSet/>
      <dgm:spPr/>
      <dgm:t>
        <a:bodyPr/>
        <a:lstStyle/>
        <a:p>
          <a:endParaRPr lang="ru-RU"/>
        </a:p>
      </dgm:t>
    </dgm:pt>
    <dgm:pt modelId="{382E6797-1691-42A7-8C3F-C81A508E0243}" type="sibTrans" cxnId="{2F97955B-31D8-4666-BB5B-BF4A503ADEAB}">
      <dgm:prSet/>
      <dgm:spPr/>
      <dgm:t>
        <a:bodyPr/>
        <a:lstStyle/>
        <a:p>
          <a:endParaRPr lang="ru-RU"/>
        </a:p>
      </dgm:t>
    </dgm:pt>
    <dgm:pt modelId="{4242C17E-B731-4AD9-9F87-D129904F8999}">
      <dgm:prSet phldrT="[Текст]"/>
      <dgm:spPr/>
      <dgm:t>
        <a:bodyPr/>
        <a:lstStyle/>
        <a:p>
          <a:r>
            <a:rPr lang="ru-RU" dirty="0"/>
            <a:t>Перевозки грузов и грузооборот автомобильного транспорта</a:t>
          </a:r>
        </a:p>
      </dgm:t>
    </dgm:pt>
    <dgm:pt modelId="{88F2A42E-0D21-4AC7-9326-53733F1EB02D}" type="parTrans" cxnId="{4AE7BB55-6A03-4F39-AEAF-9E3B467758ED}">
      <dgm:prSet/>
      <dgm:spPr/>
      <dgm:t>
        <a:bodyPr/>
        <a:lstStyle/>
        <a:p>
          <a:endParaRPr lang="ru-RU"/>
        </a:p>
      </dgm:t>
    </dgm:pt>
    <dgm:pt modelId="{72BD1A5E-2763-42F0-884F-08144FFE9CB7}" type="sibTrans" cxnId="{4AE7BB55-6A03-4F39-AEAF-9E3B467758ED}">
      <dgm:prSet/>
      <dgm:spPr/>
      <dgm:t>
        <a:bodyPr/>
        <a:lstStyle/>
        <a:p>
          <a:endParaRPr lang="ru-RU"/>
        </a:p>
      </dgm:t>
    </dgm:pt>
    <dgm:pt modelId="{EFCF9EE3-6A08-4F6D-852C-19A82AAA52EC}">
      <dgm:prSet phldrT="[Текст]"/>
      <dgm:spPr/>
      <dgm:t>
        <a:bodyPr/>
        <a:lstStyle/>
        <a:p>
          <a:r>
            <a:rPr lang="ru-RU" dirty="0"/>
            <a:t>Раздел 5</a:t>
          </a:r>
        </a:p>
      </dgm:t>
    </dgm:pt>
    <dgm:pt modelId="{917D9B72-932C-4F02-98F8-1F8DD6FDD31C}" type="parTrans" cxnId="{BA2316F9-1401-43EA-ADAE-B0200A39E352}">
      <dgm:prSet/>
      <dgm:spPr/>
      <dgm:t>
        <a:bodyPr/>
        <a:lstStyle/>
        <a:p>
          <a:endParaRPr lang="ru-RU"/>
        </a:p>
      </dgm:t>
    </dgm:pt>
    <dgm:pt modelId="{C89CD6A3-08F3-42A8-B616-DCC6874B9F7C}" type="sibTrans" cxnId="{BA2316F9-1401-43EA-ADAE-B0200A39E352}">
      <dgm:prSet/>
      <dgm:spPr/>
      <dgm:t>
        <a:bodyPr/>
        <a:lstStyle/>
        <a:p>
          <a:endParaRPr lang="ru-RU"/>
        </a:p>
      </dgm:t>
    </dgm:pt>
    <dgm:pt modelId="{6403CFA8-46E1-442D-B5B3-5D5FADAFE3D1}">
      <dgm:prSet phldrT="[Текст]"/>
      <dgm:spPr/>
      <dgm:t>
        <a:bodyPr/>
        <a:lstStyle/>
        <a:p>
          <a:r>
            <a:rPr lang="ru-RU" dirty="0"/>
            <a:t>Производство и отгрузка по видам продукции</a:t>
          </a:r>
        </a:p>
      </dgm:t>
    </dgm:pt>
    <dgm:pt modelId="{075B3266-A324-41B6-8B4B-11A49816E004}" type="parTrans" cxnId="{2BF629D5-12A6-408A-9536-8452455D423B}">
      <dgm:prSet/>
      <dgm:spPr/>
      <dgm:t>
        <a:bodyPr/>
        <a:lstStyle/>
        <a:p>
          <a:endParaRPr lang="ru-RU"/>
        </a:p>
      </dgm:t>
    </dgm:pt>
    <dgm:pt modelId="{EC37A742-E67C-44E6-A802-5EC30B138AD5}" type="sibTrans" cxnId="{2BF629D5-12A6-408A-9536-8452455D423B}">
      <dgm:prSet/>
      <dgm:spPr/>
      <dgm:t>
        <a:bodyPr/>
        <a:lstStyle/>
        <a:p>
          <a:endParaRPr lang="ru-RU"/>
        </a:p>
      </dgm:t>
    </dgm:pt>
    <dgm:pt modelId="{580B2733-F682-4055-810A-1659CC50FBAC}" type="pres">
      <dgm:prSet presAssocID="{E622D26B-B232-4546-BD81-568C6E63E50D}" presName="linearFlow" presStyleCnt="0">
        <dgm:presLayoutVars>
          <dgm:dir/>
          <dgm:animLvl val="lvl"/>
          <dgm:resizeHandles val="exact"/>
        </dgm:presLayoutVars>
      </dgm:prSet>
      <dgm:spPr/>
      <dgm:t>
        <a:bodyPr/>
        <a:lstStyle/>
        <a:p>
          <a:endParaRPr lang="ru-RU"/>
        </a:p>
      </dgm:t>
    </dgm:pt>
    <dgm:pt modelId="{6059DED8-AD79-4163-A885-924EDEAD351D}" type="pres">
      <dgm:prSet presAssocID="{7A7B4474-32A1-43D2-89D7-182DB7F1B42D}" presName="composite" presStyleCnt="0"/>
      <dgm:spPr/>
    </dgm:pt>
    <dgm:pt modelId="{4BB79F3B-CCAA-466F-9C47-C0E47DAA1921}" type="pres">
      <dgm:prSet presAssocID="{7A7B4474-32A1-43D2-89D7-182DB7F1B42D}" presName="parentText" presStyleLbl="alignNode1" presStyleIdx="0" presStyleCnt="5">
        <dgm:presLayoutVars>
          <dgm:chMax val="1"/>
          <dgm:bulletEnabled val="1"/>
        </dgm:presLayoutVars>
      </dgm:prSet>
      <dgm:spPr/>
      <dgm:t>
        <a:bodyPr/>
        <a:lstStyle/>
        <a:p>
          <a:endParaRPr lang="ru-RU"/>
        </a:p>
      </dgm:t>
    </dgm:pt>
    <dgm:pt modelId="{550EEB31-4793-4183-87F1-7EB02E97694F}" type="pres">
      <dgm:prSet presAssocID="{7A7B4474-32A1-43D2-89D7-182DB7F1B42D}" presName="descendantText" presStyleLbl="alignAcc1" presStyleIdx="0" presStyleCnt="5">
        <dgm:presLayoutVars>
          <dgm:bulletEnabled val="1"/>
        </dgm:presLayoutVars>
      </dgm:prSet>
      <dgm:spPr/>
      <dgm:t>
        <a:bodyPr/>
        <a:lstStyle/>
        <a:p>
          <a:endParaRPr lang="ru-RU"/>
        </a:p>
      </dgm:t>
    </dgm:pt>
    <dgm:pt modelId="{6E7B32EB-6FFC-4908-9427-D649291538F5}" type="pres">
      <dgm:prSet presAssocID="{B43E5C46-18FA-4531-897C-478378DE38A7}" presName="sp" presStyleCnt="0"/>
      <dgm:spPr/>
    </dgm:pt>
    <dgm:pt modelId="{FAD597CC-AD01-456C-B41B-CA0F1A0E4C51}" type="pres">
      <dgm:prSet presAssocID="{9A8C58FC-7EA2-4BF4-9CEA-CFF4214AA68D}" presName="composite" presStyleCnt="0"/>
      <dgm:spPr/>
    </dgm:pt>
    <dgm:pt modelId="{71162431-9C92-4B75-9A17-61095FD29B03}" type="pres">
      <dgm:prSet presAssocID="{9A8C58FC-7EA2-4BF4-9CEA-CFF4214AA68D}" presName="parentText" presStyleLbl="alignNode1" presStyleIdx="1" presStyleCnt="5">
        <dgm:presLayoutVars>
          <dgm:chMax val="1"/>
          <dgm:bulletEnabled val="1"/>
        </dgm:presLayoutVars>
      </dgm:prSet>
      <dgm:spPr/>
      <dgm:t>
        <a:bodyPr/>
        <a:lstStyle/>
        <a:p>
          <a:endParaRPr lang="ru-RU"/>
        </a:p>
      </dgm:t>
    </dgm:pt>
    <dgm:pt modelId="{B1B006D7-E967-4C12-8B82-CF8203D9728D}" type="pres">
      <dgm:prSet presAssocID="{9A8C58FC-7EA2-4BF4-9CEA-CFF4214AA68D}" presName="descendantText" presStyleLbl="alignAcc1" presStyleIdx="1" presStyleCnt="5">
        <dgm:presLayoutVars>
          <dgm:bulletEnabled val="1"/>
        </dgm:presLayoutVars>
      </dgm:prSet>
      <dgm:spPr/>
      <dgm:t>
        <a:bodyPr/>
        <a:lstStyle/>
        <a:p>
          <a:endParaRPr lang="ru-RU"/>
        </a:p>
      </dgm:t>
    </dgm:pt>
    <dgm:pt modelId="{D3CC2C18-DE55-441A-A9DB-3AF59B11E9D3}" type="pres">
      <dgm:prSet presAssocID="{5BC634CB-91D4-44CF-87F5-D36EA2DFE360}" presName="sp" presStyleCnt="0"/>
      <dgm:spPr/>
    </dgm:pt>
    <dgm:pt modelId="{8477D7C8-F073-443F-BAAD-ACD2113B8ACF}" type="pres">
      <dgm:prSet presAssocID="{6FDC1F57-DE7B-4663-9555-3C8A6A3AFF33}" presName="composite" presStyleCnt="0"/>
      <dgm:spPr/>
    </dgm:pt>
    <dgm:pt modelId="{C18E77A2-183F-4E10-9E35-5D1CA1D02E57}" type="pres">
      <dgm:prSet presAssocID="{6FDC1F57-DE7B-4663-9555-3C8A6A3AFF33}" presName="parentText" presStyleLbl="alignNode1" presStyleIdx="2" presStyleCnt="5">
        <dgm:presLayoutVars>
          <dgm:chMax val="1"/>
          <dgm:bulletEnabled val="1"/>
        </dgm:presLayoutVars>
      </dgm:prSet>
      <dgm:spPr/>
      <dgm:t>
        <a:bodyPr/>
        <a:lstStyle/>
        <a:p>
          <a:endParaRPr lang="ru-RU"/>
        </a:p>
      </dgm:t>
    </dgm:pt>
    <dgm:pt modelId="{1EFB733F-6AB3-4487-B4FC-133F629BCB0D}" type="pres">
      <dgm:prSet presAssocID="{6FDC1F57-DE7B-4663-9555-3C8A6A3AFF33}" presName="descendantText" presStyleLbl="alignAcc1" presStyleIdx="2" presStyleCnt="5">
        <dgm:presLayoutVars>
          <dgm:bulletEnabled val="1"/>
        </dgm:presLayoutVars>
      </dgm:prSet>
      <dgm:spPr/>
      <dgm:t>
        <a:bodyPr/>
        <a:lstStyle/>
        <a:p>
          <a:endParaRPr lang="ru-RU"/>
        </a:p>
      </dgm:t>
    </dgm:pt>
    <dgm:pt modelId="{45EC0BEF-CC56-4557-8CEA-D57FC2DB37C8}" type="pres">
      <dgm:prSet presAssocID="{BA3886D5-2FB2-4FD7-9C9D-F740E536D9DD}" presName="sp" presStyleCnt="0"/>
      <dgm:spPr/>
    </dgm:pt>
    <dgm:pt modelId="{B0E0A712-242C-4D9A-87F4-A1B50D6D1B2E}" type="pres">
      <dgm:prSet presAssocID="{2849E8AD-DA57-416D-A8AE-4619C2A91374}" presName="composite" presStyleCnt="0"/>
      <dgm:spPr/>
    </dgm:pt>
    <dgm:pt modelId="{3F96F429-08DB-4AE2-A190-44F757A358EE}" type="pres">
      <dgm:prSet presAssocID="{2849E8AD-DA57-416D-A8AE-4619C2A91374}" presName="parentText" presStyleLbl="alignNode1" presStyleIdx="3" presStyleCnt="5">
        <dgm:presLayoutVars>
          <dgm:chMax val="1"/>
          <dgm:bulletEnabled val="1"/>
        </dgm:presLayoutVars>
      </dgm:prSet>
      <dgm:spPr/>
      <dgm:t>
        <a:bodyPr/>
        <a:lstStyle/>
        <a:p>
          <a:endParaRPr lang="ru-RU"/>
        </a:p>
      </dgm:t>
    </dgm:pt>
    <dgm:pt modelId="{977C2648-B7D8-44A0-8631-91B54620BC4B}" type="pres">
      <dgm:prSet presAssocID="{2849E8AD-DA57-416D-A8AE-4619C2A91374}" presName="descendantText" presStyleLbl="alignAcc1" presStyleIdx="3" presStyleCnt="5">
        <dgm:presLayoutVars>
          <dgm:bulletEnabled val="1"/>
        </dgm:presLayoutVars>
      </dgm:prSet>
      <dgm:spPr/>
      <dgm:t>
        <a:bodyPr/>
        <a:lstStyle/>
        <a:p>
          <a:endParaRPr lang="ru-RU"/>
        </a:p>
      </dgm:t>
    </dgm:pt>
    <dgm:pt modelId="{41FF4604-3B58-4FFE-BCF1-B9CFB053843A}" type="pres">
      <dgm:prSet presAssocID="{382E6797-1691-42A7-8C3F-C81A508E0243}" presName="sp" presStyleCnt="0"/>
      <dgm:spPr/>
    </dgm:pt>
    <dgm:pt modelId="{CDB1F0E2-797F-4945-A45D-21B84ABB838B}" type="pres">
      <dgm:prSet presAssocID="{EFCF9EE3-6A08-4F6D-852C-19A82AAA52EC}" presName="composite" presStyleCnt="0"/>
      <dgm:spPr/>
    </dgm:pt>
    <dgm:pt modelId="{0E6083B6-910C-4FA6-816F-62E6F26B1820}" type="pres">
      <dgm:prSet presAssocID="{EFCF9EE3-6A08-4F6D-852C-19A82AAA52EC}" presName="parentText" presStyleLbl="alignNode1" presStyleIdx="4" presStyleCnt="5">
        <dgm:presLayoutVars>
          <dgm:chMax val="1"/>
          <dgm:bulletEnabled val="1"/>
        </dgm:presLayoutVars>
      </dgm:prSet>
      <dgm:spPr/>
      <dgm:t>
        <a:bodyPr/>
        <a:lstStyle/>
        <a:p>
          <a:endParaRPr lang="ru-RU"/>
        </a:p>
      </dgm:t>
    </dgm:pt>
    <dgm:pt modelId="{94A462FB-1E9C-476C-8E10-2912E5925345}" type="pres">
      <dgm:prSet presAssocID="{EFCF9EE3-6A08-4F6D-852C-19A82AAA52EC}" presName="descendantText" presStyleLbl="alignAcc1" presStyleIdx="4" presStyleCnt="5">
        <dgm:presLayoutVars>
          <dgm:bulletEnabled val="1"/>
        </dgm:presLayoutVars>
      </dgm:prSet>
      <dgm:spPr/>
      <dgm:t>
        <a:bodyPr/>
        <a:lstStyle/>
        <a:p>
          <a:endParaRPr lang="ru-RU"/>
        </a:p>
      </dgm:t>
    </dgm:pt>
  </dgm:ptLst>
  <dgm:cxnLst>
    <dgm:cxn modelId="{4AE7BB55-6A03-4F39-AEAF-9E3B467758ED}" srcId="{2849E8AD-DA57-416D-A8AE-4619C2A91374}" destId="{4242C17E-B731-4AD9-9F87-D129904F8999}" srcOrd="0" destOrd="0" parTransId="{88F2A42E-0D21-4AC7-9326-53733F1EB02D}" sibTransId="{72BD1A5E-2763-42F0-884F-08144FFE9CB7}"/>
    <dgm:cxn modelId="{3F4F5F79-5CAF-45D4-8D6C-E1DCA2309BC9}" srcId="{9A8C58FC-7EA2-4BF4-9CEA-CFF4214AA68D}" destId="{61DAD9BB-74A6-4D30-B5B9-E49E28BBCBCB}" srcOrd="0" destOrd="0" parTransId="{8B010B34-43A8-4B56-B3D0-456FF36F51A6}" sibTransId="{046D6E73-57B8-4C66-B91B-4CBECB9A4F64}"/>
    <dgm:cxn modelId="{ECC3E494-4D24-4C4D-A3C1-DE953E6C92AD}" type="presOf" srcId="{4242C17E-B731-4AD9-9F87-D129904F8999}" destId="{977C2648-B7D8-44A0-8631-91B54620BC4B}" srcOrd="0" destOrd="0" presId="urn:microsoft.com/office/officeart/2005/8/layout/chevron2"/>
    <dgm:cxn modelId="{40DBF8DD-BF43-4DF3-AF6D-A24C775CECD0}" type="presOf" srcId="{7A7B4474-32A1-43D2-89D7-182DB7F1B42D}" destId="{4BB79F3B-CCAA-466F-9C47-C0E47DAA1921}" srcOrd="0" destOrd="0" presId="urn:microsoft.com/office/officeart/2005/8/layout/chevron2"/>
    <dgm:cxn modelId="{23524182-8061-42BB-8A30-5EBB139363CD}" srcId="{E622D26B-B232-4546-BD81-568C6E63E50D}" destId="{7A7B4474-32A1-43D2-89D7-182DB7F1B42D}" srcOrd="0" destOrd="0" parTransId="{33933895-F655-4472-913B-DD3800C768A9}" sibTransId="{B43E5C46-18FA-4531-897C-478378DE38A7}"/>
    <dgm:cxn modelId="{3443E810-0A39-48E0-930E-D1C506C4148B}" type="presOf" srcId="{EFCF9EE3-6A08-4F6D-852C-19A82AAA52EC}" destId="{0E6083B6-910C-4FA6-816F-62E6F26B1820}" srcOrd="0" destOrd="0" presId="urn:microsoft.com/office/officeart/2005/8/layout/chevron2"/>
    <dgm:cxn modelId="{F69EF51B-58D5-4725-B582-342D094F1651}" type="presOf" srcId="{E622D26B-B232-4546-BD81-568C6E63E50D}" destId="{580B2733-F682-4055-810A-1659CC50FBAC}" srcOrd="0" destOrd="0" presId="urn:microsoft.com/office/officeart/2005/8/layout/chevron2"/>
    <dgm:cxn modelId="{F9D3BFA3-4252-41EA-8977-436C97CC8BD4}" type="presOf" srcId="{9A8C58FC-7EA2-4BF4-9CEA-CFF4214AA68D}" destId="{71162431-9C92-4B75-9A17-61095FD29B03}" srcOrd="0" destOrd="0" presId="urn:microsoft.com/office/officeart/2005/8/layout/chevron2"/>
    <dgm:cxn modelId="{4D8834E8-6225-41B8-8516-4DF00D87B706}" srcId="{6FDC1F57-DE7B-4663-9555-3C8A6A3AFF33}" destId="{FFE625F6-BDE5-4CCA-8E75-5D936199C07D}" srcOrd="0" destOrd="0" parTransId="{E52F4387-B221-4A65-B9EE-343413407013}" sibTransId="{F1EBA9DF-378C-4659-B8CD-1339BC25755C}"/>
    <dgm:cxn modelId="{6E5D74C4-A50D-4BC4-89E9-1E05F6452516}" type="presOf" srcId="{6FDC1F57-DE7B-4663-9555-3C8A6A3AFF33}" destId="{C18E77A2-183F-4E10-9E35-5D1CA1D02E57}" srcOrd="0" destOrd="0" presId="urn:microsoft.com/office/officeart/2005/8/layout/chevron2"/>
    <dgm:cxn modelId="{BA2316F9-1401-43EA-ADAE-B0200A39E352}" srcId="{E622D26B-B232-4546-BD81-568C6E63E50D}" destId="{EFCF9EE3-6A08-4F6D-852C-19A82AAA52EC}" srcOrd="4" destOrd="0" parTransId="{917D9B72-932C-4F02-98F8-1F8DD6FDD31C}" sibTransId="{C89CD6A3-08F3-42A8-B616-DCC6874B9F7C}"/>
    <dgm:cxn modelId="{2F97955B-31D8-4666-BB5B-BF4A503ADEAB}" srcId="{E622D26B-B232-4546-BD81-568C6E63E50D}" destId="{2849E8AD-DA57-416D-A8AE-4619C2A91374}" srcOrd="3" destOrd="0" parTransId="{BB380116-8421-4A2E-881B-7589FAC9B990}" sibTransId="{382E6797-1691-42A7-8C3F-C81A508E0243}"/>
    <dgm:cxn modelId="{05AFB645-799F-42BF-826F-577F20A8AAE2}" srcId="{E622D26B-B232-4546-BD81-568C6E63E50D}" destId="{9A8C58FC-7EA2-4BF4-9CEA-CFF4214AA68D}" srcOrd="1" destOrd="0" parTransId="{68B63583-4794-4B57-B107-3F829B6E8843}" sibTransId="{5BC634CB-91D4-44CF-87F5-D36EA2DFE360}"/>
    <dgm:cxn modelId="{D5DAB0AF-C4E8-4829-B2D9-5826DB11EA80}" type="presOf" srcId="{6403CFA8-46E1-442D-B5B3-5D5FADAFE3D1}" destId="{94A462FB-1E9C-476C-8E10-2912E5925345}" srcOrd="0" destOrd="0" presId="urn:microsoft.com/office/officeart/2005/8/layout/chevron2"/>
    <dgm:cxn modelId="{2BFE8E16-F29B-4745-8011-EFD0B9EC3312}" type="presOf" srcId="{61DAD9BB-74A6-4D30-B5B9-E49E28BBCBCB}" destId="{B1B006D7-E967-4C12-8B82-CF8203D9728D}" srcOrd="0" destOrd="0" presId="urn:microsoft.com/office/officeart/2005/8/layout/chevron2"/>
    <dgm:cxn modelId="{24CA6A47-F756-49D5-B5D5-503E6C521BAF}" type="presOf" srcId="{FFE625F6-BDE5-4CCA-8E75-5D936199C07D}" destId="{1EFB733F-6AB3-4487-B4FC-133F629BCB0D}" srcOrd="0" destOrd="0" presId="urn:microsoft.com/office/officeart/2005/8/layout/chevron2"/>
    <dgm:cxn modelId="{9297E46D-09A3-48D0-AB3C-F5F83C884A50}" type="presOf" srcId="{F043A278-F32B-4645-A912-FEA6780B077A}" destId="{550EEB31-4793-4183-87F1-7EB02E97694F}" srcOrd="0" destOrd="0" presId="urn:microsoft.com/office/officeart/2005/8/layout/chevron2"/>
    <dgm:cxn modelId="{05A269F0-4D1C-4848-95CA-0788C17BDD47}" srcId="{7A7B4474-32A1-43D2-89D7-182DB7F1B42D}" destId="{F043A278-F32B-4645-A912-FEA6780B077A}" srcOrd="0" destOrd="0" parTransId="{C66EC84C-0E4C-4DD8-81A8-BE7DF7319FDF}" sibTransId="{0FE10631-1E0A-493C-A508-77279590CFD6}"/>
    <dgm:cxn modelId="{2BF629D5-12A6-408A-9536-8452455D423B}" srcId="{EFCF9EE3-6A08-4F6D-852C-19A82AAA52EC}" destId="{6403CFA8-46E1-442D-B5B3-5D5FADAFE3D1}" srcOrd="0" destOrd="0" parTransId="{075B3266-A324-41B6-8B4B-11A49816E004}" sibTransId="{EC37A742-E67C-44E6-A802-5EC30B138AD5}"/>
    <dgm:cxn modelId="{2AE148DE-433B-462E-9ADD-A69D24EDB8F2}" srcId="{E622D26B-B232-4546-BD81-568C6E63E50D}" destId="{6FDC1F57-DE7B-4663-9555-3C8A6A3AFF33}" srcOrd="2" destOrd="0" parTransId="{416E17C8-837C-46A1-B39B-E853F4D9DEC0}" sibTransId="{BA3886D5-2FB2-4FD7-9C9D-F740E536D9DD}"/>
    <dgm:cxn modelId="{EB373C10-7513-46F6-85F4-39FF1F889BA5}" type="presOf" srcId="{2849E8AD-DA57-416D-A8AE-4619C2A91374}" destId="{3F96F429-08DB-4AE2-A190-44F757A358EE}" srcOrd="0" destOrd="0" presId="urn:microsoft.com/office/officeart/2005/8/layout/chevron2"/>
    <dgm:cxn modelId="{209FF1C2-4466-4EA6-8939-7F702C92595A}" type="presParOf" srcId="{580B2733-F682-4055-810A-1659CC50FBAC}" destId="{6059DED8-AD79-4163-A885-924EDEAD351D}" srcOrd="0" destOrd="0" presId="urn:microsoft.com/office/officeart/2005/8/layout/chevron2"/>
    <dgm:cxn modelId="{3556C1D8-B792-4047-9C89-CE7FF90396FA}" type="presParOf" srcId="{6059DED8-AD79-4163-A885-924EDEAD351D}" destId="{4BB79F3B-CCAA-466F-9C47-C0E47DAA1921}" srcOrd="0" destOrd="0" presId="urn:microsoft.com/office/officeart/2005/8/layout/chevron2"/>
    <dgm:cxn modelId="{08AC146C-6E33-449A-A42F-7D6468BAD03D}" type="presParOf" srcId="{6059DED8-AD79-4163-A885-924EDEAD351D}" destId="{550EEB31-4793-4183-87F1-7EB02E97694F}" srcOrd="1" destOrd="0" presId="urn:microsoft.com/office/officeart/2005/8/layout/chevron2"/>
    <dgm:cxn modelId="{53FA45E4-3749-48CB-8BF3-99CDD6CDAEFE}" type="presParOf" srcId="{580B2733-F682-4055-810A-1659CC50FBAC}" destId="{6E7B32EB-6FFC-4908-9427-D649291538F5}" srcOrd="1" destOrd="0" presId="urn:microsoft.com/office/officeart/2005/8/layout/chevron2"/>
    <dgm:cxn modelId="{6BB2B622-C3FF-4992-9A1C-D7FF26A091C5}" type="presParOf" srcId="{580B2733-F682-4055-810A-1659CC50FBAC}" destId="{FAD597CC-AD01-456C-B41B-CA0F1A0E4C51}" srcOrd="2" destOrd="0" presId="urn:microsoft.com/office/officeart/2005/8/layout/chevron2"/>
    <dgm:cxn modelId="{B371F45E-B6CB-448E-BABE-4C2FDCE06F22}" type="presParOf" srcId="{FAD597CC-AD01-456C-B41B-CA0F1A0E4C51}" destId="{71162431-9C92-4B75-9A17-61095FD29B03}" srcOrd="0" destOrd="0" presId="urn:microsoft.com/office/officeart/2005/8/layout/chevron2"/>
    <dgm:cxn modelId="{EAA4B6E0-E5D7-4FCE-B4CA-BF03A2A29B1B}" type="presParOf" srcId="{FAD597CC-AD01-456C-B41B-CA0F1A0E4C51}" destId="{B1B006D7-E967-4C12-8B82-CF8203D9728D}" srcOrd="1" destOrd="0" presId="urn:microsoft.com/office/officeart/2005/8/layout/chevron2"/>
    <dgm:cxn modelId="{3162AD56-1BA5-4A42-A860-79C141B2A18E}" type="presParOf" srcId="{580B2733-F682-4055-810A-1659CC50FBAC}" destId="{D3CC2C18-DE55-441A-A9DB-3AF59B11E9D3}" srcOrd="3" destOrd="0" presId="urn:microsoft.com/office/officeart/2005/8/layout/chevron2"/>
    <dgm:cxn modelId="{988F885C-50AF-41FF-9837-553E0360B277}" type="presParOf" srcId="{580B2733-F682-4055-810A-1659CC50FBAC}" destId="{8477D7C8-F073-443F-BAAD-ACD2113B8ACF}" srcOrd="4" destOrd="0" presId="urn:microsoft.com/office/officeart/2005/8/layout/chevron2"/>
    <dgm:cxn modelId="{0FBE9181-C5A8-4367-B841-A21D59C33DC3}" type="presParOf" srcId="{8477D7C8-F073-443F-BAAD-ACD2113B8ACF}" destId="{C18E77A2-183F-4E10-9E35-5D1CA1D02E57}" srcOrd="0" destOrd="0" presId="urn:microsoft.com/office/officeart/2005/8/layout/chevron2"/>
    <dgm:cxn modelId="{3AFE990B-ACB6-474D-B986-4EC6486E9580}" type="presParOf" srcId="{8477D7C8-F073-443F-BAAD-ACD2113B8ACF}" destId="{1EFB733F-6AB3-4487-B4FC-133F629BCB0D}" srcOrd="1" destOrd="0" presId="urn:microsoft.com/office/officeart/2005/8/layout/chevron2"/>
    <dgm:cxn modelId="{133C1DFC-FBA2-45E0-B76C-6C393B6FF14B}" type="presParOf" srcId="{580B2733-F682-4055-810A-1659CC50FBAC}" destId="{45EC0BEF-CC56-4557-8CEA-D57FC2DB37C8}" srcOrd="5" destOrd="0" presId="urn:microsoft.com/office/officeart/2005/8/layout/chevron2"/>
    <dgm:cxn modelId="{899F3542-AA59-4EC7-8C54-B7E9501FB4EA}" type="presParOf" srcId="{580B2733-F682-4055-810A-1659CC50FBAC}" destId="{B0E0A712-242C-4D9A-87F4-A1B50D6D1B2E}" srcOrd="6" destOrd="0" presId="urn:microsoft.com/office/officeart/2005/8/layout/chevron2"/>
    <dgm:cxn modelId="{67564718-76B9-438C-8092-68E511BA67A2}" type="presParOf" srcId="{B0E0A712-242C-4D9A-87F4-A1B50D6D1B2E}" destId="{3F96F429-08DB-4AE2-A190-44F757A358EE}" srcOrd="0" destOrd="0" presId="urn:microsoft.com/office/officeart/2005/8/layout/chevron2"/>
    <dgm:cxn modelId="{12D698D9-B3FF-4080-992B-63D30EB40589}" type="presParOf" srcId="{B0E0A712-242C-4D9A-87F4-A1B50D6D1B2E}" destId="{977C2648-B7D8-44A0-8631-91B54620BC4B}" srcOrd="1" destOrd="0" presId="urn:microsoft.com/office/officeart/2005/8/layout/chevron2"/>
    <dgm:cxn modelId="{E533E6C3-931E-4BE9-A648-4E6C6C3D78EE}" type="presParOf" srcId="{580B2733-F682-4055-810A-1659CC50FBAC}" destId="{41FF4604-3B58-4FFE-BCF1-B9CFB053843A}" srcOrd="7" destOrd="0" presId="urn:microsoft.com/office/officeart/2005/8/layout/chevron2"/>
    <dgm:cxn modelId="{8AA41A2B-BCED-4B29-A094-5485FB5E9BA0}" type="presParOf" srcId="{580B2733-F682-4055-810A-1659CC50FBAC}" destId="{CDB1F0E2-797F-4945-A45D-21B84ABB838B}" srcOrd="8" destOrd="0" presId="urn:microsoft.com/office/officeart/2005/8/layout/chevron2"/>
    <dgm:cxn modelId="{F6FE439D-1B51-4245-A879-00151EC4B8E7}" type="presParOf" srcId="{CDB1F0E2-797F-4945-A45D-21B84ABB838B}" destId="{0E6083B6-910C-4FA6-816F-62E6F26B1820}" srcOrd="0" destOrd="0" presId="urn:microsoft.com/office/officeart/2005/8/layout/chevron2"/>
    <dgm:cxn modelId="{8779F4A0-FEED-4FF6-BA89-F1ABD9585797}" type="presParOf" srcId="{CDB1F0E2-797F-4945-A45D-21B84ABB838B}" destId="{94A462FB-1E9C-476C-8E10-2912E592534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9EDAC-AF07-4279-A9F5-43FF2B9686AF}">
      <dsp:nvSpPr>
        <dsp:cNvPr id="0" name=""/>
        <dsp:cNvSpPr/>
      </dsp:nvSpPr>
      <dsp:spPr>
        <a:xfrm rot="5400000">
          <a:off x="3095135" y="-1387182"/>
          <a:ext cx="1612288" cy="4388777"/>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a:t>ЮЛ*;</a:t>
          </a:r>
          <a:endParaRPr lang="ru-RU" sz="1200" kern="1200" dirty="0"/>
        </a:p>
        <a:p>
          <a:pPr marL="114300" lvl="1" indent="-114300" algn="just" defTabSz="533400">
            <a:lnSpc>
              <a:spcPct val="90000"/>
            </a:lnSpc>
            <a:spcBef>
              <a:spcPct val="0"/>
            </a:spcBef>
            <a:spcAft>
              <a:spcPct val="15000"/>
            </a:spcAft>
            <a:buChar char="••"/>
          </a:pPr>
          <a:r>
            <a:rPr lang="en-US" sz="1200" kern="1200" dirty="0"/>
            <a:t>ЮЛ </a:t>
          </a:r>
          <a:r>
            <a:rPr lang="en-US" sz="1200" kern="1200" dirty="0" err="1"/>
            <a:t>независимо</a:t>
          </a:r>
          <a:r>
            <a:rPr lang="en-US" sz="1200" kern="1200" dirty="0"/>
            <a:t> </a:t>
          </a:r>
          <a:r>
            <a:rPr lang="en-US" sz="1200" kern="1200" dirty="0" err="1"/>
            <a:t>от</a:t>
          </a:r>
          <a:r>
            <a:rPr lang="en-US" sz="1200" kern="1200" dirty="0"/>
            <a:t> </a:t>
          </a:r>
          <a:r>
            <a:rPr lang="en-US" sz="1200" kern="1200" dirty="0" err="1"/>
            <a:t>средней</a:t>
          </a:r>
          <a:r>
            <a:rPr lang="en-US" sz="1200" kern="1200" dirty="0"/>
            <a:t> </a:t>
          </a:r>
          <a:r>
            <a:rPr lang="en-US" sz="1200" kern="1200" dirty="0" err="1"/>
            <a:t>численности</a:t>
          </a:r>
          <a:r>
            <a:rPr lang="en-US" sz="1200" kern="1200" dirty="0"/>
            <a:t> </a:t>
          </a:r>
          <a:r>
            <a:rPr lang="en-US" sz="1200" kern="1200" dirty="0" err="1"/>
            <a:t>работников</a:t>
          </a:r>
          <a:r>
            <a:rPr lang="en-US" sz="1200" kern="1200" dirty="0"/>
            <a:t> и </a:t>
          </a:r>
          <a:r>
            <a:rPr lang="en-US" sz="1200" kern="1200" dirty="0" err="1"/>
            <a:t>объема</a:t>
          </a:r>
          <a:r>
            <a:rPr lang="en-US" sz="1200" kern="1200" dirty="0"/>
            <a:t> </a:t>
          </a:r>
          <a:r>
            <a:rPr lang="en-US" sz="1200" kern="1200" dirty="0" err="1"/>
            <a:t>оборота</a:t>
          </a:r>
          <a:r>
            <a:rPr lang="en-US" sz="1200" kern="1200" dirty="0"/>
            <a:t> </a:t>
          </a:r>
          <a:r>
            <a:rPr lang="en-US" sz="1200" kern="1200" dirty="0" err="1"/>
            <a:t>организации</a:t>
          </a:r>
          <a:r>
            <a:rPr lang="en-US" sz="1200" kern="1200" dirty="0"/>
            <a:t>, </a:t>
          </a:r>
          <a:r>
            <a:rPr lang="en-US" sz="1200" kern="1200" dirty="0" err="1"/>
            <a:t>являющиеся</a:t>
          </a:r>
          <a:r>
            <a:rPr lang="en-US" sz="1200" kern="1200" dirty="0"/>
            <a:t> </a:t>
          </a:r>
          <a:r>
            <a:rPr lang="en-US" sz="1200" kern="1200" dirty="0" err="1"/>
            <a:t>владельцами</a:t>
          </a:r>
          <a:r>
            <a:rPr lang="en-US" sz="1200" kern="1200" dirty="0"/>
            <a:t> </a:t>
          </a:r>
          <a:r>
            <a:rPr lang="en-US" sz="1200" kern="1200" dirty="0" err="1"/>
            <a:t>лицензии</a:t>
          </a:r>
          <a:r>
            <a:rPr lang="en-US" sz="1200" kern="1200" dirty="0"/>
            <a:t> </a:t>
          </a:r>
          <a:r>
            <a:rPr lang="en-US" sz="1200" kern="1200" dirty="0" err="1"/>
            <a:t>на</a:t>
          </a:r>
          <a:r>
            <a:rPr lang="en-US" sz="1200" kern="1200" dirty="0"/>
            <a:t> </a:t>
          </a:r>
          <a:r>
            <a:rPr lang="en-US" sz="1200" kern="1200" dirty="0" err="1"/>
            <a:t>добычу</a:t>
          </a:r>
          <a:r>
            <a:rPr lang="en-US" sz="1200" kern="1200" dirty="0"/>
            <a:t> </a:t>
          </a:r>
          <a:r>
            <a:rPr lang="en-US" sz="1200" kern="1200" dirty="0" err="1"/>
            <a:t>полезных</a:t>
          </a:r>
          <a:r>
            <a:rPr lang="en-US" sz="1200" kern="1200" dirty="0"/>
            <a:t> </a:t>
          </a:r>
          <a:r>
            <a:rPr lang="en-US" sz="1200" kern="1200" dirty="0" err="1"/>
            <a:t>ископаемых</a:t>
          </a:r>
          <a:r>
            <a:rPr lang="en-US" sz="1200" kern="1200" dirty="0"/>
            <a:t>;</a:t>
          </a:r>
          <a:endParaRPr lang="ru-RU" sz="1200" kern="1200" dirty="0"/>
        </a:p>
        <a:p>
          <a:pPr marL="114300" lvl="1" indent="-114300" algn="just" defTabSz="533400">
            <a:lnSpc>
              <a:spcPct val="90000"/>
            </a:lnSpc>
            <a:spcBef>
              <a:spcPct val="0"/>
            </a:spcBef>
            <a:spcAft>
              <a:spcPct val="15000"/>
            </a:spcAft>
            <a:buChar char="••"/>
          </a:pPr>
          <a:r>
            <a:rPr lang="en-US" sz="1200" kern="1200" dirty="0"/>
            <a:t>ЮЛ </a:t>
          </a:r>
          <a:r>
            <a:rPr lang="en-US" sz="1200" kern="1200" dirty="0" err="1"/>
            <a:t>независимо</a:t>
          </a:r>
          <a:r>
            <a:rPr lang="en-US" sz="1200" kern="1200" dirty="0"/>
            <a:t> </a:t>
          </a:r>
          <a:r>
            <a:rPr lang="en-US" sz="1200" kern="1200" dirty="0" err="1"/>
            <a:t>от</a:t>
          </a:r>
          <a:r>
            <a:rPr lang="en-US" sz="1200" kern="1200" dirty="0"/>
            <a:t> </a:t>
          </a:r>
          <a:r>
            <a:rPr lang="en-US" sz="1200" kern="1200" dirty="0" err="1"/>
            <a:t>средней</a:t>
          </a:r>
          <a:r>
            <a:rPr lang="en-US" sz="1200" kern="1200" dirty="0"/>
            <a:t> </a:t>
          </a:r>
          <a:r>
            <a:rPr lang="en-US" sz="1200" kern="1200" dirty="0" err="1"/>
            <a:t>численности</a:t>
          </a:r>
          <a:r>
            <a:rPr lang="en-US" sz="1200" kern="1200" dirty="0"/>
            <a:t> </a:t>
          </a:r>
          <a:r>
            <a:rPr lang="en-US" sz="1200" kern="1200" dirty="0" err="1"/>
            <a:t>работников</a:t>
          </a:r>
          <a:r>
            <a:rPr lang="en-US" sz="1200" kern="1200" dirty="0"/>
            <a:t> и </a:t>
          </a:r>
          <a:r>
            <a:rPr lang="en-US" sz="1200" kern="1200" dirty="0" err="1"/>
            <a:t>объема</a:t>
          </a:r>
          <a:r>
            <a:rPr lang="en-US" sz="1200" kern="1200" dirty="0"/>
            <a:t> </a:t>
          </a:r>
          <a:r>
            <a:rPr lang="en-US" sz="1200" kern="1200" dirty="0" err="1"/>
            <a:t>оборота</a:t>
          </a:r>
          <a:r>
            <a:rPr lang="en-US" sz="1200" kern="1200" dirty="0"/>
            <a:t> </a:t>
          </a:r>
          <a:r>
            <a:rPr lang="en-US" sz="1200" kern="1200" dirty="0" err="1"/>
            <a:t>организации</a:t>
          </a:r>
          <a:r>
            <a:rPr lang="en-US" sz="1200" kern="1200" dirty="0"/>
            <a:t>, </a:t>
          </a:r>
          <a:r>
            <a:rPr lang="en-US" sz="1200" kern="1200" dirty="0" err="1"/>
            <a:t>зарегистрированные</a:t>
          </a:r>
          <a:r>
            <a:rPr lang="en-US" sz="1200" kern="1200" dirty="0"/>
            <a:t> </a:t>
          </a:r>
          <a:r>
            <a:rPr lang="en-US" sz="1200" kern="1200" dirty="0" err="1"/>
            <a:t>или</a:t>
          </a:r>
          <a:r>
            <a:rPr lang="en-US" sz="1200" kern="1200" dirty="0"/>
            <a:t> </a:t>
          </a:r>
          <a:r>
            <a:rPr lang="en-US" sz="1200" kern="1200" dirty="0" err="1"/>
            <a:t>прошедшие</a:t>
          </a:r>
          <a:r>
            <a:rPr lang="en-US" sz="1200" kern="1200" dirty="0"/>
            <a:t> </a:t>
          </a:r>
          <a:r>
            <a:rPr lang="en-US" sz="1200" kern="1200" dirty="0" err="1"/>
            <a:t>реорганизацию</a:t>
          </a:r>
          <a:r>
            <a:rPr lang="en-US" sz="1200" kern="1200" dirty="0"/>
            <a:t> в </a:t>
          </a:r>
          <a:r>
            <a:rPr lang="en-US" sz="1200" kern="1200" dirty="0" err="1"/>
            <a:t>текущем</a:t>
          </a:r>
          <a:r>
            <a:rPr lang="en-US" sz="1200" kern="1200" dirty="0"/>
            <a:t> </a:t>
          </a:r>
          <a:r>
            <a:rPr lang="en-US" sz="1200" kern="1200" dirty="0" err="1"/>
            <a:t>или</a:t>
          </a:r>
          <a:r>
            <a:rPr lang="en-US" sz="1200" kern="1200" dirty="0"/>
            <a:t> </a:t>
          </a:r>
          <a:r>
            <a:rPr lang="en-US" sz="1200" kern="1200" dirty="0" err="1"/>
            <a:t>предыдущем</a:t>
          </a:r>
          <a:r>
            <a:rPr lang="en-US" sz="1200" kern="1200" dirty="0"/>
            <a:t> </a:t>
          </a:r>
          <a:r>
            <a:rPr lang="en-US" sz="1200" kern="1200" dirty="0" err="1"/>
            <a:t>году</a:t>
          </a:r>
          <a:r>
            <a:rPr lang="en-US" sz="900" kern="1200" dirty="0"/>
            <a:t>.</a:t>
          </a:r>
          <a:endParaRPr lang="ru-RU" sz="900" kern="1200" dirty="0"/>
        </a:p>
      </dsp:txBody>
      <dsp:txXfrm rot="-5400000">
        <a:off x="1706891" y="79767"/>
        <a:ext cx="4310072" cy="1454878"/>
      </dsp:txXfrm>
    </dsp:sp>
    <dsp:sp modelId="{C9D80535-D673-4648-BFA8-DC5336FB72F7}">
      <dsp:nvSpPr>
        <dsp:cNvPr id="0" name=""/>
        <dsp:cNvSpPr/>
      </dsp:nvSpPr>
      <dsp:spPr>
        <a:xfrm>
          <a:off x="331" y="284447"/>
          <a:ext cx="1706559" cy="1045517"/>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err="1"/>
            <a:t>Кто</a:t>
          </a:r>
          <a:r>
            <a:rPr lang="en-US" sz="1700" kern="1200" dirty="0"/>
            <a:t> </a:t>
          </a:r>
          <a:r>
            <a:rPr lang="en-US" sz="1700" kern="1200" dirty="0" err="1"/>
            <a:t>предоставляет</a:t>
          </a:r>
          <a:endParaRPr lang="ru-RU" sz="1700" kern="1200" dirty="0"/>
        </a:p>
      </dsp:txBody>
      <dsp:txXfrm>
        <a:off x="51369" y="335485"/>
        <a:ext cx="1604483" cy="943441"/>
      </dsp:txXfrm>
    </dsp:sp>
    <dsp:sp modelId="{3B309ADB-C033-4F44-B3B7-3E6500B5BE7A}">
      <dsp:nvSpPr>
        <dsp:cNvPr id="0" name=""/>
        <dsp:cNvSpPr/>
      </dsp:nvSpPr>
      <dsp:spPr>
        <a:xfrm rot="5400000">
          <a:off x="3462259" y="-24261"/>
          <a:ext cx="836414" cy="4425294"/>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a:t>Территориальный</a:t>
          </a:r>
          <a:r>
            <a:rPr lang="en-US" sz="2000" kern="1200" dirty="0"/>
            <a:t> </a:t>
          </a:r>
          <a:r>
            <a:rPr lang="en-US" sz="2000" kern="1200" dirty="0" err="1"/>
            <a:t>орган</a:t>
          </a:r>
          <a:r>
            <a:rPr lang="en-US" sz="2000" kern="1200" dirty="0"/>
            <a:t> </a:t>
          </a:r>
          <a:r>
            <a:rPr lang="en-US" sz="2000" kern="1200" dirty="0" err="1"/>
            <a:t>Росстата</a:t>
          </a:r>
          <a:r>
            <a:rPr lang="en-US" sz="2000" kern="1200" dirty="0"/>
            <a:t> </a:t>
          </a:r>
          <a:r>
            <a:rPr lang="en-US" sz="2000" kern="1200" dirty="0" err="1"/>
            <a:t>по</a:t>
          </a:r>
          <a:r>
            <a:rPr lang="en-US" sz="2000" kern="1200" dirty="0"/>
            <a:t> </a:t>
          </a:r>
          <a:r>
            <a:rPr lang="en-US" sz="2000" kern="1200" dirty="0" err="1"/>
            <a:t>месту</a:t>
          </a:r>
          <a:r>
            <a:rPr lang="en-US" sz="2000" kern="1200" dirty="0"/>
            <a:t> </a:t>
          </a:r>
          <a:r>
            <a:rPr lang="en-US" sz="2000" kern="1200" dirty="0" err="1"/>
            <a:t>своего</a:t>
          </a:r>
          <a:r>
            <a:rPr lang="en-US" sz="2000" kern="1200" dirty="0"/>
            <a:t> </a:t>
          </a:r>
          <a:r>
            <a:rPr lang="en-US" sz="2000" kern="1200" dirty="0" err="1"/>
            <a:t>нахождения</a:t>
          </a:r>
          <a:r>
            <a:rPr lang="en-US" sz="2000" kern="1200" dirty="0"/>
            <a:t>.</a:t>
          </a:r>
          <a:endParaRPr lang="ru-RU" sz="900" kern="1200" dirty="0"/>
        </a:p>
      </dsp:txBody>
      <dsp:txXfrm rot="-5400000">
        <a:off x="1667819" y="1811009"/>
        <a:ext cx="4384464" cy="754754"/>
      </dsp:txXfrm>
    </dsp:sp>
    <dsp:sp modelId="{227E5BC9-AA55-455B-BE3F-315150210A2F}">
      <dsp:nvSpPr>
        <dsp:cNvPr id="0" name=""/>
        <dsp:cNvSpPr/>
      </dsp:nvSpPr>
      <dsp:spPr>
        <a:xfrm>
          <a:off x="331" y="1665626"/>
          <a:ext cx="1667487" cy="1045517"/>
        </a:xfrm>
        <a:prstGeom prst="roundRect">
          <a:avLst/>
        </a:prstGeom>
        <a:solidFill>
          <a:schemeClr val="accent3">
            <a:shade val="80000"/>
            <a:hueOff val="109454"/>
            <a:satOff val="-716"/>
            <a:lumOff val="12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err="1"/>
            <a:t>Куда</a:t>
          </a:r>
          <a:endParaRPr lang="ru-RU" sz="1700" kern="1200" dirty="0"/>
        </a:p>
      </dsp:txBody>
      <dsp:txXfrm>
        <a:off x="51369" y="1716664"/>
        <a:ext cx="1565411" cy="943441"/>
      </dsp:txXfrm>
    </dsp:sp>
    <dsp:sp modelId="{CAE6C8AC-6F80-4888-821A-97B3F2951B4F}">
      <dsp:nvSpPr>
        <dsp:cNvPr id="0" name=""/>
        <dsp:cNvSpPr/>
      </dsp:nvSpPr>
      <dsp:spPr>
        <a:xfrm rot="5400000">
          <a:off x="3479928" y="1093171"/>
          <a:ext cx="836414" cy="4386015"/>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a:t>Н</a:t>
          </a:r>
          <a:r>
            <a:rPr lang="en-US" sz="2000" kern="1200" dirty="0"/>
            <a:t>а 4-й </a:t>
          </a:r>
          <a:r>
            <a:rPr lang="en-US" sz="2000" kern="1200" dirty="0" err="1"/>
            <a:t>рабочий</a:t>
          </a:r>
          <a:r>
            <a:rPr lang="en-US" sz="2000" kern="1200" dirty="0"/>
            <a:t> </a:t>
          </a:r>
          <a:r>
            <a:rPr lang="en-US" sz="2000" kern="1200" dirty="0" err="1"/>
            <a:t>день</a:t>
          </a:r>
          <a:r>
            <a:rPr lang="en-US" sz="2000" kern="1200" dirty="0"/>
            <a:t> </a:t>
          </a:r>
          <a:r>
            <a:rPr lang="en-US" sz="2000" kern="1200" dirty="0" err="1"/>
            <a:t>после</a:t>
          </a:r>
          <a:r>
            <a:rPr lang="en-US" sz="2000" kern="1200" dirty="0"/>
            <a:t> </a:t>
          </a:r>
          <a:r>
            <a:rPr lang="en-US" sz="2000" kern="1200" dirty="0" err="1"/>
            <a:t>отчетного</a:t>
          </a:r>
          <a:r>
            <a:rPr lang="en-US" sz="2000" kern="1200" dirty="0"/>
            <a:t> </a:t>
          </a:r>
          <a:r>
            <a:rPr lang="en-US" sz="2000" kern="1200" dirty="0" err="1"/>
            <a:t>периода</a:t>
          </a:r>
          <a:r>
            <a:rPr lang="en-US" sz="2000" kern="1200" dirty="0"/>
            <a:t>.</a:t>
          </a:r>
          <a:endParaRPr lang="ru-RU" sz="2000" kern="1200" dirty="0"/>
        </a:p>
      </dsp:txBody>
      <dsp:txXfrm rot="-5400000">
        <a:off x="1705128" y="2908801"/>
        <a:ext cx="4345185" cy="754754"/>
      </dsp:txXfrm>
    </dsp:sp>
    <dsp:sp modelId="{61ABCEA3-27F1-45AD-BA81-3A399CF1232A}">
      <dsp:nvSpPr>
        <dsp:cNvPr id="0" name=""/>
        <dsp:cNvSpPr/>
      </dsp:nvSpPr>
      <dsp:spPr>
        <a:xfrm>
          <a:off x="331" y="2763420"/>
          <a:ext cx="1704795" cy="1045517"/>
        </a:xfrm>
        <a:prstGeom prst="roundRect">
          <a:avLst/>
        </a:prstGeom>
        <a:solidFill>
          <a:schemeClr val="accent3">
            <a:shade val="80000"/>
            <a:hueOff val="218907"/>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err="1"/>
            <a:t>Когда</a:t>
          </a:r>
          <a:endParaRPr lang="ru-RU" sz="1700" kern="1200" dirty="0"/>
        </a:p>
      </dsp:txBody>
      <dsp:txXfrm>
        <a:off x="51369" y="2814458"/>
        <a:ext cx="1602719" cy="9434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604A0-C4A0-497C-80CC-42BE9A60A087}">
      <dsp:nvSpPr>
        <dsp:cNvPr id="0" name=""/>
        <dsp:cNvSpPr/>
      </dsp:nvSpPr>
      <dsp:spPr>
        <a:xfrm>
          <a:off x="0" y="266049"/>
          <a:ext cx="2376263" cy="345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err="1"/>
            <a:t>Не</a:t>
          </a:r>
          <a:r>
            <a:rPr lang="en-US" sz="1200" kern="1200" dirty="0"/>
            <a:t> </a:t>
          </a:r>
          <a:r>
            <a:rPr lang="en-US" sz="1200" kern="1200" dirty="0" err="1"/>
            <a:t>предоставляют</a:t>
          </a:r>
          <a:r>
            <a:rPr lang="en-US" sz="1200" kern="1200" dirty="0"/>
            <a:t>:</a:t>
          </a:r>
          <a:endParaRPr lang="ru-RU" sz="1200" kern="1200" dirty="0"/>
        </a:p>
      </dsp:txBody>
      <dsp:txXfrm>
        <a:off x="0" y="266049"/>
        <a:ext cx="2376263" cy="345600"/>
      </dsp:txXfrm>
    </dsp:sp>
    <dsp:sp modelId="{331C7C25-54D4-4E1E-9A93-AC0647EACB47}">
      <dsp:nvSpPr>
        <dsp:cNvPr id="0" name=""/>
        <dsp:cNvSpPr/>
      </dsp:nvSpPr>
      <dsp:spPr>
        <a:xfrm>
          <a:off x="0" y="611650"/>
          <a:ext cx="2376263" cy="2898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ru-RU" sz="1200" kern="1200" dirty="0"/>
            <a:t>С</a:t>
          </a:r>
          <a:r>
            <a:rPr lang="en-US" sz="1200" kern="1200" dirty="0" err="1"/>
            <a:t>убъекты</a:t>
          </a:r>
          <a:r>
            <a:rPr lang="en-US" sz="1200" kern="1200" dirty="0"/>
            <a:t> </a:t>
          </a:r>
          <a:r>
            <a:rPr lang="en-US" sz="1200" kern="1200" dirty="0" err="1"/>
            <a:t>малого</a:t>
          </a:r>
          <a:r>
            <a:rPr lang="en-US" sz="1200" kern="1200" dirty="0"/>
            <a:t> </a:t>
          </a:r>
          <a:r>
            <a:rPr lang="en-US" sz="1200" kern="1200" dirty="0" err="1"/>
            <a:t>предпринимательства</a:t>
          </a:r>
          <a:r>
            <a:rPr lang="en-US" sz="1200" kern="1200" dirty="0"/>
            <a:t>;</a:t>
          </a:r>
          <a:endParaRPr lang="ru-RU" sz="1200" kern="1200" dirty="0"/>
        </a:p>
        <a:p>
          <a:pPr marL="114300" lvl="1" indent="-114300" algn="l" defTabSz="533400">
            <a:lnSpc>
              <a:spcPct val="90000"/>
            </a:lnSpc>
            <a:spcBef>
              <a:spcPct val="0"/>
            </a:spcBef>
            <a:spcAft>
              <a:spcPct val="15000"/>
            </a:spcAft>
            <a:buChar char="••"/>
          </a:pPr>
          <a:r>
            <a:rPr lang="ru-RU" sz="1200" kern="1200" dirty="0"/>
            <a:t>К</a:t>
          </a:r>
          <a:r>
            <a:rPr lang="en-US" sz="1200" kern="1200" dirty="0" err="1"/>
            <a:t>редитные</a:t>
          </a:r>
          <a:r>
            <a:rPr lang="en-US" sz="1200" kern="1200" dirty="0"/>
            <a:t> </a:t>
          </a:r>
          <a:r>
            <a:rPr lang="en-US" sz="1200" kern="1200" dirty="0" err="1"/>
            <a:t>организации</a:t>
          </a:r>
          <a:r>
            <a:rPr lang="en-US" sz="1200" kern="1200" dirty="0"/>
            <a:t>, некредитные </a:t>
          </a:r>
          <a:r>
            <a:rPr lang="en-US" sz="1200" kern="1200" dirty="0" err="1"/>
            <a:t>финансовые</a:t>
          </a:r>
          <a:r>
            <a:rPr lang="en-US" sz="1200" kern="1200" dirty="0"/>
            <a:t> </a:t>
          </a:r>
          <a:r>
            <a:rPr lang="en-US" sz="1200" kern="1200" dirty="0" err="1"/>
            <a:t>организации</a:t>
          </a:r>
          <a:r>
            <a:rPr lang="en-US" sz="1200" kern="1200" dirty="0"/>
            <a:t>;</a:t>
          </a:r>
          <a:endParaRPr lang="ru-RU" sz="1200" kern="1200" dirty="0"/>
        </a:p>
        <a:p>
          <a:pPr marL="114300" lvl="1" indent="-114300" algn="l" defTabSz="533400">
            <a:lnSpc>
              <a:spcPct val="90000"/>
            </a:lnSpc>
            <a:spcBef>
              <a:spcPct val="0"/>
            </a:spcBef>
            <a:spcAft>
              <a:spcPct val="15000"/>
            </a:spcAft>
            <a:buChar char="••"/>
          </a:pPr>
          <a:r>
            <a:rPr lang="ru-RU" sz="1200" kern="1200" dirty="0"/>
            <a:t>О</a:t>
          </a:r>
          <a:r>
            <a:rPr lang="en-US" sz="1200" kern="1200" dirty="0" err="1"/>
            <a:t>рганизации</a:t>
          </a:r>
          <a:r>
            <a:rPr lang="en-US" sz="1200" kern="1200" dirty="0"/>
            <a:t>, у </a:t>
          </a:r>
          <a:r>
            <a:rPr lang="en-US" sz="1200" kern="1200" dirty="0" err="1"/>
            <a:t>которых</a:t>
          </a:r>
          <a:r>
            <a:rPr lang="en-US" sz="1200" kern="1200" dirty="0"/>
            <a:t>  в </a:t>
          </a:r>
          <a:r>
            <a:rPr lang="en-US" sz="1200" kern="1200" dirty="0" err="1"/>
            <a:t>течение</a:t>
          </a:r>
          <a:r>
            <a:rPr lang="en-US" sz="1200" kern="1200" dirty="0"/>
            <a:t> </a:t>
          </a:r>
          <a:r>
            <a:rPr lang="en-US" sz="1200" kern="1200" dirty="0" err="1"/>
            <a:t>двух</a:t>
          </a:r>
          <a:r>
            <a:rPr lang="en-US" sz="1200" kern="1200" dirty="0"/>
            <a:t> </a:t>
          </a:r>
          <a:r>
            <a:rPr lang="en-US" sz="1200" kern="1200" dirty="0" err="1"/>
            <a:t>предыдущих</a:t>
          </a:r>
          <a:r>
            <a:rPr lang="en-US" sz="1200" kern="1200" dirty="0"/>
            <a:t> </a:t>
          </a:r>
          <a:r>
            <a:rPr lang="en-US" sz="1200" kern="1200" dirty="0" err="1"/>
            <a:t>лет</a:t>
          </a:r>
          <a:r>
            <a:rPr lang="en-US" sz="1200" kern="1200" dirty="0"/>
            <a:t> </a:t>
          </a:r>
          <a:r>
            <a:rPr lang="en-US" sz="1200" kern="1200" dirty="0" err="1"/>
            <a:t>средняя</a:t>
          </a:r>
          <a:r>
            <a:rPr lang="en-US" sz="1200" kern="1200" dirty="0"/>
            <a:t> </a:t>
          </a:r>
          <a:r>
            <a:rPr lang="en-US" sz="1200" kern="1200" dirty="0" err="1"/>
            <a:t>численность</a:t>
          </a:r>
          <a:r>
            <a:rPr lang="en-US" sz="1200" kern="1200" dirty="0"/>
            <a:t> </a:t>
          </a:r>
          <a:r>
            <a:rPr lang="en-US" sz="1200" kern="1200" dirty="0" err="1"/>
            <a:t>работников</a:t>
          </a:r>
          <a:r>
            <a:rPr lang="en-US" sz="1200" kern="1200" dirty="0"/>
            <a:t> </a:t>
          </a:r>
          <a:r>
            <a:rPr lang="en-US" sz="1200" kern="1200" dirty="0" err="1"/>
            <a:t>не</a:t>
          </a:r>
          <a:r>
            <a:rPr lang="en-US" sz="1200" kern="1200" dirty="0"/>
            <a:t> </a:t>
          </a:r>
          <a:r>
            <a:rPr lang="en-US" sz="1200" kern="1200" dirty="0" err="1"/>
            <a:t>превышает</a:t>
          </a:r>
          <a:r>
            <a:rPr lang="en-US" sz="1200" kern="1200" dirty="0"/>
            <a:t> 15 </a:t>
          </a:r>
          <a:r>
            <a:rPr lang="en-US" sz="1200" kern="1200" dirty="0" err="1"/>
            <a:t>человек</a:t>
          </a:r>
          <a:r>
            <a:rPr lang="en-US" sz="1200" kern="1200" dirty="0"/>
            <a:t>, </a:t>
          </a:r>
          <a:r>
            <a:rPr lang="en-US" sz="1200" kern="1200" dirty="0" err="1"/>
            <a:t>включая</a:t>
          </a:r>
          <a:r>
            <a:rPr lang="en-US" sz="1200" kern="1200" dirty="0"/>
            <a:t> </a:t>
          </a:r>
          <a:r>
            <a:rPr lang="en-US" sz="1200" kern="1200" dirty="0" err="1"/>
            <a:t>работающих</a:t>
          </a:r>
          <a:r>
            <a:rPr lang="en-US" sz="1200" kern="1200" dirty="0"/>
            <a:t> </a:t>
          </a:r>
          <a:r>
            <a:rPr lang="en-US" sz="1200" kern="1200" dirty="0" err="1"/>
            <a:t>по</a:t>
          </a:r>
          <a:r>
            <a:rPr lang="en-US" sz="1200" kern="1200" dirty="0"/>
            <a:t> </a:t>
          </a:r>
          <a:r>
            <a:rPr lang="en-US" sz="1200" kern="1200" dirty="0" err="1"/>
            <a:t>совместительству</a:t>
          </a:r>
          <a:r>
            <a:rPr lang="en-US" sz="1200" kern="1200" dirty="0"/>
            <a:t> и </a:t>
          </a:r>
          <a:r>
            <a:rPr lang="en-US" sz="1200" kern="1200" dirty="0" err="1"/>
            <a:t>договорам</a:t>
          </a:r>
          <a:r>
            <a:rPr lang="en-US" sz="1200" kern="1200" dirty="0"/>
            <a:t> </a:t>
          </a:r>
          <a:r>
            <a:rPr lang="en-US" sz="1200" kern="1200" dirty="0" err="1"/>
            <a:t>гражданско-правового</a:t>
          </a:r>
          <a:r>
            <a:rPr lang="en-US" sz="1200" kern="1200" dirty="0"/>
            <a:t> </a:t>
          </a:r>
          <a:r>
            <a:rPr lang="en-US" sz="1200" kern="1200" dirty="0" err="1"/>
            <a:t>характера</a:t>
          </a:r>
          <a:r>
            <a:rPr lang="en-US" sz="1200" kern="1200" dirty="0"/>
            <a:t>, и в </a:t>
          </a:r>
          <a:r>
            <a:rPr lang="en-US" sz="1200" kern="1200" dirty="0" err="1"/>
            <a:t>течение</a:t>
          </a:r>
          <a:r>
            <a:rPr lang="en-US" sz="1200" kern="1200" dirty="0"/>
            <a:t> </a:t>
          </a:r>
          <a:r>
            <a:rPr lang="en-US" sz="1200" kern="1200" dirty="0" err="1"/>
            <a:t>двух</a:t>
          </a:r>
          <a:r>
            <a:rPr lang="en-US" sz="1200" kern="1200" dirty="0"/>
            <a:t> </a:t>
          </a:r>
          <a:r>
            <a:rPr lang="en-US" sz="1200" kern="1200" dirty="0" err="1"/>
            <a:t>предыдущих</a:t>
          </a:r>
          <a:r>
            <a:rPr lang="en-US" sz="1200" kern="1200" dirty="0"/>
            <a:t> </a:t>
          </a:r>
          <a:r>
            <a:rPr lang="en-US" sz="1200" kern="1200" dirty="0" err="1"/>
            <a:t>лет</a:t>
          </a:r>
          <a:r>
            <a:rPr lang="en-US" sz="1200" kern="1200" dirty="0"/>
            <a:t> </a:t>
          </a:r>
          <a:r>
            <a:rPr lang="en-US" sz="1200" kern="1200" dirty="0" err="1"/>
            <a:t>годовой</a:t>
          </a:r>
          <a:r>
            <a:rPr lang="en-US" sz="1200" kern="1200" dirty="0"/>
            <a:t> </a:t>
          </a:r>
          <a:r>
            <a:rPr lang="en-US" sz="1200" kern="1200" dirty="0" err="1"/>
            <a:t>оборот</a:t>
          </a:r>
          <a:r>
            <a:rPr lang="en-US" sz="1200" kern="1200" dirty="0"/>
            <a:t> </a:t>
          </a:r>
          <a:r>
            <a:rPr lang="en-US" sz="1200" kern="1200" dirty="0" err="1"/>
            <a:t>органиазции</a:t>
          </a:r>
          <a:r>
            <a:rPr lang="en-US" sz="1200" kern="1200" dirty="0"/>
            <a:t> </a:t>
          </a:r>
          <a:r>
            <a:rPr lang="en-US" sz="1200" kern="1200" dirty="0" err="1"/>
            <a:t>не</a:t>
          </a:r>
          <a:r>
            <a:rPr lang="en-US" sz="1200" kern="1200" dirty="0"/>
            <a:t> </a:t>
          </a:r>
          <a:r>
            <a:rPr lang="en-US" sz="1200" kern="1200" dirty="0" err="1"/>
            <a:t>превышает</a:t>
          </a:r>
          <a:r>
            <a:rPr lang="en-US" sz="1200" kern="1200" dirty="0"/>
            <a:t> 800 </a:t>
          </a:r>
          <a:r>
            <a:rPr lang="en-US" sz="1200" kern="1200" dirty="0" err="1"/>
            <a:t>млн</a:t>
          </a:r>
          <a:r>
            <a:rPr lang="en-US" sz="1200" kern="1200" dirty="0"/>
            <a:t>. </a:t>
          </a:r>
          <a:r>
            <a:rPr lang="en-US" sz="1200" kern="1200" dirty="0" err="1"/>
            <a:t>рублей</a:t>
          </a:r>
          <a:r>
            <a:rPr lang="en-US" sz="1200" kern="1200" dirty="0"/>
            <a:t>.</a:t>
          </a:r>
          <a:endParaRPr lang="ru-RU" sz="1200" kern="1200" dirty="0"/>
        </a:p>
      </dsp:txBody>
      <dsp:txXfrm>
        <a:off x="0" y="611650"/>
        <a:ext cx="2376263" cy="2898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79F3B-CCAA-466F-9C47-C0E47DAA1921}">
      <dsp:nvSpPr>
        <dsp:cNvPr id="0" name=""/>
        <dsp:cNvSpPr/>
      </dsp:nvSpPr>
      <dsp:spPr>
        <a:xfrm rot="5400000">
          <a:off x="-127633" y="128047"/>
          <a:ext cx="850887" cy="5956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Раздел 1</a:t>
          </a:r>
        </a:p>
      </dsp:txBody>
      <dsp:txXfrm rot="-5400000">
        <a:off x="1" y="298225"/>
        <a:ext cx="595621" cy="255266"/>
      </dsp:txXfrm>
    </dsp:sp>
    <dsp:sp modelId="{550EEB31-4793-4183-87F1-7EB02E97694F}">
      <dsp:nvSpPr>
        <dsp:cNvPr id="0" name=""/>
        <dsp:cNvSpPr/>
      </dsp:nvSpPr>
      <dsp:spPr>
        <a:xfrm rot="5400000">
          <a:off x="4136072" y="-3540036"/>
          <a:ext cx="553076" cy="76339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a:t>Общие экономические показатели</a:t>
          </a:r>
        </a:p>
      </dsp:txBody>
      <dsp:txXfrm rot="-5400000">
        <a:off x="595622" y="27413"/>
        <a:ext cx="7606979" cy="499078"/>
      </dsp:txXfrm>
    </dsp:sp>
    <dsp:sp modelId="{71162431-9C92-4B75-9A17-61095FD29B03}">
      <dsp:nvSpPr>
        <dsp:cNvPr id="0" name=""/>
        <dsp:cNvSpPr/>
      </dsp:nvSpPr>
      <dsp:spPr>
        <a:xfrm rot="5400000">
          <a:off x="-127633" y="858093"/>
          <a:ext cx="850887" cy="5956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Раздел 2</a:t>
          </a:r>
        </a:p>
      </dsp:txBody>
      <dsp:txXfrm rot="-5400000">
        <a:off x="1" y="1028271"/>
        <a:ext cx="595621" cy="255266"/>
      </dsp:txXfrm>
    </dsp:sp>
    <dsp:sp modelId="{B1B006D7-E967-4C12-8B82-CF8203D9728D}">
      <dsp:nvSpPr>
        <dsp:cNvPr id="0" name=""/>
        <dsp:cNvSpPr/>
      </dsp:nvSpPr>
      <dsp:spPr>
        <a:xfrm rot="5400000">
          <a:off x="4136072" y="-2809990"/>
          <a:ext cx="553076" cy="76339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a:t>Отгружено товаров собственного производства, выполнено работ и услуг собственными силами по фактическим видам деятельности</a:t>
          </a:r>
        </a:p>
      </dsp:txBody>
      <dsp:txXfrm rot="-5400000">
        <a:off x="595622" y="757459"/>
        <a:ext cx="7606979" cy="499078"/>
      </dsp:txXfrm>
    </dsp:sp>
    <dsp:sp modelId="{C18E77A2-183F-4E10-9E35-5D1CA1D02E57}">
      <dsp:nvSpPr>
        <dsp:cNvPr id="0" name=""/>
        <dsp:cNvSpPr/>
      </dsp:nvSpPr>
      <dsp:spPr>
        <a:xfrm rot="5400000">
          <a:off x="-127633" y="1588139"/>
          <a:ext cx="850887" cy="5956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Раздел 3</a:t>
          </a:r>
        </a:p>
      </dsp:txBody>
      <dsp:txXfrm rot="-5400000">
        <a:off x="1" y="1758317"/>
        <a:ext cx="595621" cy="255266"/>
      </dsp:txXfrm>
    </dsp:sp>
    <dsp:sp modelId="{1EFB733F-6AB3-4487-B4FC-133F629BCB0D}">
      <dsp:nvSpPr>
        <dsp:cNvPr id="0" name=""/>
        <dsp:cNvSpPr/>
      </dsp:nvSpPr>
      <dsp:spPr>
        <a:xfrm rot="5400000">
          <a:off x="4136072" y="-2079944"/>
          <a:ext cx="553076" cy="76339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a:t>Оптовая и розничная продажа товаров, оборот общественного питания</a:t>
          </a:r>
        </a:p>
      </dsp:txBody>
      <dsp:txXfrm rot="-5400000">
        <a:off x="595622" y="1487505"/>
        <a:ext cx="7606979" cy="499078"/>
      </dsp:txXfrm>
    </dsp:sp>
    <dsp:sp modelId="{3F96F429-08DB-4AE2-A190-44F757A358EE}">
      <dsp:nvSpPr>
        <dsp:cNvPr id="0" name=""/>
        <dsp:cNvSpPr/>
      </dsp:nvSpPr>
      <dsp:spPr>
        <a:xfrm rot="5400000">
          <a:off x="-127633" y="2318185"/>
          <a:ext cx="850887" cy="5956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Раздел 4</a:t>
          </a:r>
        </a:p>
      </dsp:txBody>
      <dsp:txXfrm rot="-5400000">
        <a:off x="1" y="2488363"/>
        <a:ext cx="595621" cy="255266"/>
      </dsp:txXfrm>
    </dsp:sp>
    <dsp:sp modelId="{977C2648-B7D8-44A0-8631-91B54620BC4B}">
      <dsp:nvSpPr>
        <dsp:cNvPr id="0" name=""/>
        <dsp:cNvSpPr/>
      </dsp:nvSpPr>
      <dsp:spPr>
        <a:xfrm rot="5400000">
          <a:off x="4136072" y="-1349898"/>
          <a:ext cx="553076" cy="76339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a:t>Перевозки грузов и грузооборот автомобильного транспорта</a:t>
          </a:r>
        </a:p>
      </dsp:txBody>
      <dsp:txXfrm rot="-5400000">
        <a:off x="595622" y="2217551"/>
        <a:ext cx="7606979" cy="499078"/>
      </dsp:txXfrm>
    </dsp:sp>
    <dsp:sp modelId="{0E6083B6-910C-4FA6-816F-62E6F26B1820}">
      <dsp:nvSpPr>
        <dsp:cNvPr id="0" name=""/>
        <dsp:cNvSpPr/>
      </dsp:nvSpPr>
      <dsp:spPr>
        <a:xfrm rot="5400000">
          <a:off x="-127633" y="3048230"/>
          <a:ext cx="850887" cy="5956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Раздел 5</a:t>
          </a:r>
        </a:p>
      </dsp:txBody>
      <dsp:txXfrm rot="-5400000">
        <a:off x="1" y="3218408"/>
        <a:ext cx="595621" cy="255266"/>
      </dsp:txXfrm>
    </dsp:sp>
    <dsp:sp modelId="{94A462FB-1E9C-476C-8E10-2912E5925345}">
      <dsp:nvSpPr>
        <dsp:cNvPr id="0" name=""/>
        <dsp:cNvSpPr/>
      </dsp:nvSpPr>
      <dsp:spPr>
        <a:xfrm rot="5400000">
          <a:off x="4136072" y="-619853"/>
          <a:ext cx="553076" cy="76339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a:t>Производство и отгрузка по видам продукции</a:t>
          </a:r>
        </a:p>
      </dsp:txBody>
      <dsp:txXfrm rot="-5400000">
        <a:off x="595622" y="2947596"/>
        <a:ext cx="7606979" cy="4990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F6EB87-5BA0-4831-81BF-576E351EEBE0}" type="datetimeFigureOut">
              <a:rPr lang="ru-RU" smtClean="0"/>
              <a:pPr/>
              <a:t>07.04.2020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7AAF3C-A410-48A0-B2CB-8A9C0454BD4F}" type="slidenum">
              <a:rPr lang="ru-RU" smtClean="0"/>
              <a:pPr/>
              <a:t>‹#›</a:t>
            </a:fld>
            <a:endParaRPr lang="ru-RU"/>
          </a:p>
        </p:txBody>
      </p:sp>
    </p:spTree>
    <p:extLst>
      <p:ext uri="{BB962C8B-B14F-4D97-AF65-F5344CB8AC3E}">
        <p14:creationId xmlns:p14="http://schemas.microsoft.com/office/powerpoint/2010/main" val="1012867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C0D21-128C-498C-8223-2CB2B46F78E2}" type="datetimeFigureOut">
              <a:rPr lang="ru-RU" smtClean="0"/>
              <a:pPr/>
              <a:t>07.04.2020</a:t>
            </a:fld>
            <a:endParaRPr lang="ru-RU"/>
          </a:p>
        </p:txBody>
      </p:sp>
      <p:sp>
        <p:nvSpPr>
          <p:cNvPr id="4" name="Образ слайда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2E5AF-A4CD-47B4-AAB4-BA0D42CB0BCE}" type="slidenum">
              <a:rPr lang="ru-RU" smtClean="0"/>
              <a:pPr/>
              <a:t>‹#›</a:t>
            </a:fld>
            <a:endParaRPr lang="ru-RU"/>
          </a:p>
        </p:txBody>
      </p:sp>
    </p:spTree>
    <p:extLst>
      <p:ext uri="{BB962C8B-B14F-4D97-AF65-F5344CB8AC3E}">
        <p14:creationId xmlns:p14="http://schemas.microsoft.com/office/powerpoint/2010/main" val="3746978158"/>
      </p:ext>
    </p:extLst>
  </p:cSld>
  <p:clrMap bg1="lt1" tx1="dk1" bg2="lt2" tx2="dk2" accent1="accent1" accent2="accent2" accent3="accent3" accent4="accent4" accent5="accent5" accent6="accent6" hlink="hlink" folHlink="folHlink"/>
  <p:notesStyle>
    <a:lvl1pPr marL="0" algn="l" defTabSz="751066" rtl="0" eaLnBrk="1" latinLnBrk="0" hangingPunct="1">
      <a:defRPr sz="1000" kern="1200">
        <a:solidFill>
          <a:schemeClr val="tx1"/>
        </a:solidFill>
        <a:latin typeface="+mn-lt"/>
        <a:ea typeface="+mn-ea"/>
        <a:cs typeface="+mn-cs"/>
      </a:defRPr>
    </a:lvl1pPr>
    <a:lvl2pPr marL="375533" algn="l" defTabSz="751066" rtl="0" eaLnBrk="1" latinLnBrk="0" hangingPunct="1">
      <a:defRPr sz="1000" kern="1200">
        <a:solidFill>
          <a:schemeClr val="tx1"/>
        </a:solidFill>
        <a:latin typeface="+mn-lt"/>
        <a:ea typeface="+mn-ea"/>
        <a:cs typeface="+mn-cs"/>
      </a:defRPr>
    </a:lvl2pPr>
    <a:lvl3pPr marL="751066" algn="l" defTabSz="751066" rtl="0" eaLnBrk="1" latinLnBrk="0" hangingPunct="1">
      <a:defRPr sz="1000" kern="1200">
        <a:solidFill>
          <a:schemeClr val="tx1"/>
        </a:solidFill>
        <a:latin typeface="+mn-lt"/>
        <a:ea typeface="+mn-ea"/>
        <a:cs typeface="+mn-cs"/>
      </a:defRPr>
    </a:lvl3pPr>
    <a:lvl4pPr marL="1126599" algn="l" defTabSz="751066" rtl="0" eaLnBrk="1" latinLnBrk="0" hangingPunct="1">
      <a:defRPr sz="1000" kern="1200">
        <a:solidFill>
          <a:schemeClr val="tx1"/>
        </a:solidFill>
        <a:latin typeface="+mn-lt"/>
        <a:ea typeface="+mn-ea"/>
        <a:cs typeface="+mn-cs"/>
      </a:defRPr>
    </a:lvl4pPr>
    <a:lvl5pPr marL="1502132" algn="l" defTabSz="751066" rtl="0" eaLnBrk="1" latinLnBrk="0" hangingPunct="1">
      <a:defRPr sz="1000" kern="1200">
        <a:solidFill>
          <a:schemeClr val="tx1"/>
        </a:solidFill>
        <a:latin typeface="+mn-lt"/>
        <a:ea typeface="+mn-ea"/>
        <a:cs typeface="+mn-cs"/>
      </a:defRPr>
    </a:lvl5pPr>
    <a:lvl6pPr marL="1877666" algn="l" defTabSz="751066" rtl="0" eaLnBrk="1" latinLnBrk="0" hangingPunct="1">
      <a:defRPr sz="1000" kern="1200">
        <a:solidFill>
          <a:schemeClr val="tx1"/>
        </a:solidFill>
        <a:latin typeface="+mn-lt"/>
        <a:ea typeface="+mn-ea"/>
        <a:cs typeface="+mn-cs"/>
      </a:defRPr>
    </a:lvl6pPr>
    <a:lvl7pPr marL="2253199" algn="l" defTabSz="751066" rtl="0" eaLnBrk="1" latinLnBrk="0" hangingPunct="1">
      <a:defRPr sz="1000" kern="1200">
        <a:solidFill>
          <a:schemeClr val="tx1"/>
        </a:solidFill>
        <a:latin typeface="+mn-lt"/>
        <a:ea typeface="+mn-ea"/>
        <a:cs typeface="+mn-cs"/>
      </a:defRPr>
    </a:lvl7pPr>
    <a:lvl8pPr marL="2628732" algn="l" defTabSz="751066" rtl="0" eaLnBrk="1" latinLnBrk="0" hangingPunct="1">
      <a:defRPr sz="1000" kern="1200">
        <a:solidFill>
          <a:schemeClr val="tx1"/>
        </a:solidFill>
        <a:latin typeface="+mn-lt"/>
        <a:ea typeface="+mn-ea"/>
        <a:cs typeface="+mn-cs"/>
      </a:defRPr>
    </a:lvl8pPr>
    <a:lvl9pPr marL="3004265" algn="l" defTabSz="751066"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Прямоугольный треугольник 10"/>
          <p:cNvSpPr/>
          <p:nvPr userDrawn="1"/>
        </p:nvSpPr>
        <p:spPr>
          <a:xfrm rot="16200000">
            <a:off x="8278138" y="4849139"/>
            <a:ext cx="817273" cy="914451"/>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2" name="Заголовок 1"/>
          <p:cNvSpPr>
            <a:spLocks noGrp="1"/>
          </p:cNvSpPr>
          <p:nvPr>
            <p:ph type="ctrTitle"/>
          </p:nvPr>
        </p:nvSpPr>
        <p:spPr>
          <a:xfrm>
            <a:off x="685801" y="1775355"/>
            <a:ext cx="7772400" cy="1225021"/>
          </a:xfrm>
        </p:spPr>
        <p:txBody>
          <a:bodyPr>
            <a:normAutofit/>
          </a:bodyPr>
          <a:lstStyle>
            <a:lvl1pPr>
              <a:defRPr sz="3300">
                <a:latin typeface="Arial" pitchFamily="34" charset="0"/>
                <a:cs typeface="Arial" pitchFamily="34" charset="0"/>
              </a:defRPr>
            </a:lvl1pPr>
          </a:lstStyle>
          <a:p>
            <a:r>
              <a:rPr lang="ru-RU"/>
              <a:t>Образец заголовка</a:t>
            </a:r>
          </a:p>
        </p:txBody>
      </p:sp>
      <p:sp>
        <p:nvSpPr>
          <p:cNvPr id="3" name="Подзаголовок 2"/>
          <p:cNvSpPr>
            <a:spLocks noGrp="1"/>
          </p:cNvSpPr>
          <p:nvPr>
            <p:ph type="subTitle" idx="1"/>
          </p:nvPr>
        </p:nvSpPr>
        <p:spPr>
          <a:xfrm>
            <a:off x="179513" y="4057636"/>
            <a:ext cx="6400800" cy="1040453"/>
          </a:xfrm>
        </p:spPr>
        <p:txBody>
          <a:bodyPr>
            <a:normAutofit/>
          </a:bodyPr>
          <a:lstStyle>
            <a:lvl1pPr marL="0" indent="0" algn="l">
              <a:buNone/>
              <a:defRPr sz="1300">
                <a:solidFill>
                  <a:schemeClr val="tx1">
                    <a:tint val="75000"/>
                  </a:schemeClr>
                </a:solidFill>
                <a:latin typeface="Arial" pitchFamily="34" charset="0"/>
                <a:cs typeface="Arial" pitchFamily="34" charset="0"/>
              </a:defRPr>
            </a:lvl1pPr>
            <a:lvl2pPr marL="375533" indent="0" algn="ctr">
              <a:buNone/>
              <a:defRPr>
                <a:solidFill>
                  <a:schemeClr val="tx1">
                    <a:tint val="75000"/>
                  </a:schemeClr>
                </a:solidFill>
              </a:defRPr>
            </a:lvl2pPr>
            <a:lvl3pPr marL="751066" indent="0" algn="ctr">
              <a:buNone/>
              <a:defRPr>
                <a:solidFill>
                  <a:schemeClr val="tx1">
                    <a:tint val="75000"/>
                  </a:schemeClr>
                </a:solidFill>
              </a:defRPr>
            </a:lvl3pPr>
            <a:lvl4pPr marL="1126599" indent="0" algn="ctr">
              <a:buNone/>
              <a:defRPr>
                <a:solidFill>
                  <a:schemeClr val="tx1">
                    <a:tint val="75000"/>
                  </a:schemeClr>
                </a:solidFill>
              </a:defRPr>
            </a:lvl4pPr>
            <a:lvl5pPr marL="1502132" indent="0" algn="ctr">
              <a:buNone/>
              <a:defRPr>
                <a:solidFill>
                  <a:schemeClr val="tx1">
                    <a:tint val="75000"/>
                  </a:schemeClr>
                </a:solidFill>
              </a:defRPr>
            </a:lvl5pPr>
            <a:lvl6pPr marL="1877666" indent="0" algn="ctr">
              <a:buNone/>
              <a:defRPr>
                <a:solidFill>
                  <a:schemeClr val="tx1">
                    <a:tint val="75000"/>
                  </a:schemeClr>
                </a:solidFill>
              </a:defRPr>
            </a:lvl6pPr>
            <a:lvl7pPr marL="2253199" indent="0" algn="ctr">
              <a:buNone/>
              <a:defRPr>
                <a:solidFill>
                  <a:schemeClr val="tx1">
                    <a:tint val="75000"/>
                  </a:schemeClr>
                </a:solidFill>
              </a:defRPr>
            </a:lvl7pPr>
            <a:lvl8pPr marL="2628732" indent="0" algn="ctr">
              <a:buNone/>
              <a:defRPr>
                <a:solidFill>
                  <a:schemeClr val="tx1">
                    <a:tint val="75000"/>
                  </a:schemeClr>
                </a:solidFill>
              </a:defRPr>
            </a:lvl8pPr>
            <a:lvl9pPr marL="3004265"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E428413-3241-4664-A77D-5172B58DE57F}" type="datetime1">
              <a:rPr lang="ru-RU" smtClean="0"/>
              <a:pPr/>
              <a:t>07.04.2020</a:t>
            </a:fld>
            <a:endParaRPr lang="ru-RU"/>
          </a:p>
        </p:txBody>
      </p:sp>
      <p:sp>
        <p:nvSpPr>
          <p:cNvPr id="6" name="Номер слайда 5"/>
          <p:cNvSpPr>
            <a:spLocks noGrp="1"/>
          </p:cNvSpPr>
          <p:nvPr>
            <p:ph type="sldNum" sz="quarter" idx="12"/>
          </p:nvPr>
        </p:nvSpPr>
        <p:spPr>
          <a:xfrm>
            <a:off x="8676458" y="5197763"/>
            <a:ext cx="370385" cy="403469"/>
          </a:xfrm>
        </p:spPr>
        <p:txBody>
          <a:bodyPr/>
          <a:lstStyle>
            <a:lvl1pPr>
              <a:defRPr sz="1300">
                <a:solidFill>
                  <a:schemeClr val="tx2">
                    <a:lumMod val="50000"/>
                  </a:schemeClr>
                </a:solidFill>
                <a:latin typeface="Arial" pitchFamily="34" charset="0"/>
                <a:cs typeface="Arial" pitchFamily="34" charset="0"/>
              </a:defRPr>
            </a:lvl1pPr>
          </a:lstStyle>
          <a:p>
            <a:fld id="{725C68B6-61C2-468F-89AB-4B9F7531AA68}" type="slidenum">
              <a:rPr lang="ru-RU" smtClean="0"/>
              <a:pPr/>
              <a:t>‹#›</a:t>
            </a:fld>
            <a:endParaRPr lang="ru-RU" dirty="0"/>
          </a:p>
        </p:txBody>
      </p:sp>
      <p:sp>
        <p:nvSpPr>
          <p:cNvPr id="8" name="Прямоугольник 7"/>
          <p:cNvSpPr/>
          <p:nvPr userDrawn="1"/>
        </p:nvSpPr>
        <p:spPr>
          <a:xfrm>
            <a:off x="8964489" y="2"/>
            <a:ext cx="179512"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pic>
        <p:nvPicPr>
          <p:cNvPr id="12"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7802835" y="97193"/>
            <a:ext cx="921302" cy="960727"/>
          </a:xfrm>
          <a:prstGeom prst="rect">
            <a:avLst/>
          </a:prstGeom>
          <a:noFill/>
          <a:ln w="9525">
            <a:noFill/>
            <a:miter lim="800000"/>
            <a:headEnd/>
            <a:tailEnd/>
          </a:ln>
        </p:spPr>
      </p:pic>
      <p:sp>
        <p:nvSpPr>
          <p:cNvPr id="13" name="TextBox 9"/>
          <p:cNvSpPr txBox="1">
            <a:spLocks noChangeArrowheads="1"/>
          </p:cNvSpPr>
          <p:nvPr userDrawn="1"/>
        </p:nvSpPr>
        <p:spPr bwMode="auto">
          <a:xfrm>
            <a:off x="3089232" y="228637"/>
            <a:ext cx="4683496" cy="768337"/>
          </a:xfrm>
          <a:prstGeom prst="rect">
            <a:avLst/>
          </a:prstGeom>
          <a:noFill/>
          <a:ln w="9525">
            <a:noFill/>
            <a:miter lim="800000"/>
            <a:headEnd/>
            <a:tailEnd/>
          </a:ln>
        </p:spPr>
        <p:txBody>
          <a:bodyPr wrap="none" lIns="75106" tIns="37553" rIns="75106" bIns="37553">
            <a:spAutoFit/>
          </a:bodyPr>
          <a:lstStyle/>
          <a:p>
            <a:pPr algn="r"/>
            <a:r>
              <a:rPr lang="ru-RU" dirty="0">
                <a:latin typeface="Arial" pitchFamily="34" charset="0"/>
                <a:cs typeface="Arial" pitchFamily="34" charset="0"/>
              </a:rPr>
              <a:t>Территориальный орган</a:t>
            </a:r>
          </a:p>
          <a:p>
            <a:pPr algn="r"/>
            <a:r>
              <a:rPr lang="ru-RU" dirty="0">
                <a:latin typeface="Arial" pitchFamily="34" charset="0"/>
                <a:cs typeface="Arial" pitchFamily="34" charset="0"/>
              </a:rPr>
              <a:t>Федеральной службы государственной статистики</a:t>
            </a:r>
          </a:p>
          <a:p>
            <a:pPr algn="r"/>
            <a:r>
              <a:rPr lang="ru-RU" dirty="0">
                <a:latin typeface="Arial" pitchFamily="34" charset="0"/>
                <a:cs typeface="Arial" pitchFamily="34" charset="0"/>
              </a:rPr>
              <a:t>по Республике Саха(Якутия)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3FEE22-3539-4CDE-9A15-D20F81268B0A}" type="datetime1">
              <a:rPr lang="ru-RU" smtClean="0"/>
              <a:pPr/>
              <a:t>07.04.2020</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2" y="228867"/>
            <a:ext cx="2057400" cy="487627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1" y="228867"/>
            <a:ext cx="6019800" cy="487627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7E9DE2-0FAA-4F47-9135-87DF496A3723}" type="datetime1">
              <a:rPr lang="ru-RU" smtClean="0"/>
              <a:pPr/>
              <a:t>07.04.2020</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Прямоугольный треугольник 7"/>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2" name="Заголовок 1"/>
          <p:cNvSpPr>
            <a:spLocks noGrp="1"/>
          </p:cNvSpPr>
          <p:nvPr>
            <p:ph type="title"/>
          </p:nvPr>
        </p:nvSpPr>
        <p:spPr>
          <a:xfrm>
            <a:off x="731573" y="514383"/>
            <a:ext cx="7797552" cy="420047"/>
          </a:xfrm>
        </p:spPr>
        <p:txBody>
          <a:bodyPr>
            <a:normAutofit/>
          </a:bodyPr>
          <a:lstStyle>
            <a:lvl1pPr>
              <a:defRPr sz="2000">
                <a:latin typeface="Arial" pitchFamily="34" charset="0"/>
                <a:cs typeface="Arial" pitchFamily="34" charset="0"/>
              </a:defRPr>
            </a:lvl1p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E11D056-326E-43FE-8256-A21576A01251}" type="datetime1">
              <a:rPr lang="ru-RU" smtClean="0"/>
              <a:pPr/>
              <a:t>07.04.2020</a:t>
            </a:fld>
            <a:endParaRPr lang="ru-RU"/>
          </a:p>
        </p:txBody>
      </p:sp>
      <p:sp>
        <p:nvSpPr>
          <p:cNvPr id="5" name="Нижний колонтитул 4"/>
          <p:cNvSpPr>
            <a:spLocks noGrp="1"/>
          </p:cNvSpPr>
          <p:nvPr>
            <p:ph type="ftr" sz="quarter" idx="11"/>
          </p:nvPr>
        </p:nvSpPr>
        <p:spPr>
          <a:xfrm>
            <a:off x="5751984" y="5305772"/>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
        <p:nvSpPr>
          <p:cNvPr id="6"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7" name="Прямоугольник 6"/>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9" name="Прямоугольник 8"/>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pic>
        <p:nvPicPr>
          <p:cNvPr id="10"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5292080" y="5161756"/>
            <a:ext cx="432048" cy="492243"/>
          </a:xfrm>
          <a:prstGeom prst="rect">
            <a:avLst/>
          </a:prstGeom>
          <a:noFill/>
          <a:ln w="9525">
            <a:noFill/>
            <a:miter lim="800000"/>
            <a:headEnd/>
            <a:tailEnd/>
          </a:ln>
        </p:spPr>
      </p:pic>
      <p:sp>
        <p:nvSpPr>
          <p:cNvPr id="12" name="Прямоугольный треугольник 11"/>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4" y="3672420"/>
            <a:ext cx="7772400" cy="1135062"/>
          </a:xfrm>
        </p:spPr>
        <p:txBody>
          <a:bodyPr anchor="t"/>
          <a:lstStyle>
            <a:lvl1pPr algn="l">
              <a:defRPr sz="3300" b="1" cap="all"/>
            </a:lvl1pPr>
          </a:lstStyle>
          <a:p>
            <a:r>
              <a:rPr lang="ru-RU"/>
              <a:t>Образец заголовка</a:t>
            </a:r>
          </a:p>
        </p:txBody>
      </p:sp>
      <p:sp>
        <p:nvSpPr>
          <p:cNvPr id="3" name="Текст 2"/>
          <p:cNvSpPr>
            <a:spLocks noGrp="1"/>
          </p:cNvSpPr>
          <p:nvPr>
            <p:ph type="body" idx="1"/>
          </p:nvPr>
        </p:nvSpPr>
        <p:spPr>
          <a:xfrm>
            <a:off x="722314" y="2422261"/>
            <a:ext cx="7772400" cy="1250156"/>
          </a:xfrm>
        </p:spPr>
        <p:txBody>
          <a:bodyPr anchor="b"/>
          <a:lstStyle>
            <a:lvl1pPr marL="0" indent="0">
              <a:buNone/>
              <a:defRPr sz="1700">
                <a:solidFill>
                  <a:schemeClr val="tx1">
                    <a:tint val="75000"/>
                  </a:schemeClr>
                </a:solidFill>
              </a:defRPr>
            </a:lvl1pPr>
            <a:lvl2pPr marL="375533" indent="0">
              <a:buNone/>
              <a:defRPr sz="1500">
                <a:solidFill>
                  <a:schemeClr val="tx1">
                    <a:tint val="75000"/>
                  </a:schemeClr>
                </a:solidFill>
              </a:defRPr>
            </a:lvl2pPr>
            <a:lvl3pPr marL="751066" indent="0">
              <a:buNone/>
              <a:defRPr sz="1300">
                <a:solidFill>
                  <a:schemeClr val="tx1">
                    <a:tint val="75000"/>
                  </a:schemeClr>
                </a:solidFill>
              </a:defRPr>
            </a:lvl3pPr>
            <a:lvl4pPr marL="1126599" indent="0">
              <a:buNone/>
              <a:defRPr sz="1100">
                <a:solidFill>
                  <a:schemeClr val="tx1">
                    <a:tint val="75000"/>
                  </a:schemeClr>
                </a:solidFill>
              </a:defRPr>
            </a:lvl4pPr>
            <a:lvl5pPr marL="1502132" indent="0">
              <a:buNone/>
              <a:defRPr sz="1100">
                <a:solidFill>
                  <a:schemeClr val="tx1">
                    <a:tint val="75000"/>
                  </a:schemeClr>
                </a:solidFill>
              </a:defRPr>
            </a:lvl5pPr>
            <a:lvl6pPr marL="1877666" indent="0">
              <a:buNone/>
              <a:defRPr sz="1100">
                <a:solidFill>
                  <a:schemeClr val="tx1">
                    <a:tint val="75000"/>
                  </a:schemeClr>
                </a:solidFill>
              </a:defRPr>
            </a:lvl6pPr>
            <a:lvl7pPr marL="2253199" indent="0">
              <a:buNone/>
              <a:defRPr sz="1100">
                <a:solidFill>
                  <a:schemeClr val="tx1">
                    <a:tint val="75000"/>
                  </a:schemeClr>
                </a:solidFill>
              </a:defRPr>
            </a:lvl7pPr>
            <a:lvl8pPr marL="2628732" indent="0">
              <a:buNone/>
              <a:defRPr sz="1100">
                <a:solidFill>
                  <a:schemeClr val="tx1">
                    <a:tint val="75000"/>
                  </a:schemeClr>
                </a:solidFill>
              </a:defRPr>
            </a:lvl8pPr>
            <a:lvl9pPr marL="3004265" indent="0">
              <a:buNone/>
              <a:defRPr sz="11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5A6EACD-E853-454A-958C-589E5FCEE04B}" type="datetime1">
              <a:rPr lang="ru-RU" smtClean="0"/>
              <a:pPr/>
              <a:t>07.04.2020</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333503"/>
            <a:ext cx="4038600" cy="377163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1" y="1333503"/>
            <a:ext cx="4038600" cy="377163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3593F5C-385B-45F1-A4BB-72783FB38846}" type="datetime1">
              <a:rPr lang="ru-RU" smtClean="0"/>
              <a:pPr/>
              <a:t>07.04.2020</a:t>
            </a:fld>
            <a:endParaRPr lang="ru-RU"/>
          </a:p>
        </p:txBody>
      </p:sp>
      <p:sp>
        <p:nvSpPr>
          <p:cNvPr id="10" name="Прямоугольник 9"/>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1" name="Прямоугольник 10"/>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2" name="Прямоугольный треугольник 11"/>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3" name="Нижний колонтитул 4"/>
          <p:cNvSpPr>
            <a:spLocks noGrp="1"/>
          </p:cNvSpPr>
          <p:nvPr>
            <p:ph type="ftr" sz="quarter" idx="11"/>
          </p:nvPr>
        </p:nvSpPr>
        <p:spPr>
          <a:xfrm>
            <a:off x="5486388" y="5314916"/>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pic>
        <p:nvPicPr>
          <p:cNvPr id="14"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4998715" y="5143469"/>
            <a:ext cx="432048" cy="492243"/>
          </a:xfrm>
          <a:prstGeom prst="rect">
            <a:avLst/>
          </a:prstGeom>
          <a:noFill/>
          <a:ln w="9525">
            <a:noFill/>
            <a:miter lim="800000"/>
            <a:headEnd/>
            <a:tailEnd/>
          </a:ln>
        </p:spPr>
      </p:pic>
      <p:sp>
        <p:nvSpPr>
          <p:cNvPr id="15"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16" name="Прямоугольный треугольник 15"/>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1279262"/>
            <a:ext cx="4040188" cy="533134"/>
          </a:xfrm>
        </p:spPr>
        <p:txBody>
          <a:bodyPr anchor="b"/>
          <a:lstStyle>
            <a:lvl1pPr marL="0" indent="0">
              <a:buNone/>
              <a:defRPr sz="2000" b="1"/>
            </a:lvl1pPr>
            <a:lvl2pPr marL="375533" indent="0">
              <a:buNone/>
              <a:defRPr sz="1700" b="1"/>
            </a:lvl2pPr>
            <a:lvl3pPr marL="751066" indent="0">
              <a:buNone/>
              <a:defRPr sz="1500" b="1"/>
            </a:lvl3pPr>
            <a:lvl4pPr marL="1126599" indent="0">
              <a:buNone/>
              <a:defRPr sz="1300" b="1"/>
            </a:lvl4pPr>
            <a:lvl5pPr marL="1502132" indent="0">
              <a:buNone/>
              <a:defRPr sz="1300" b="1"/>
            </a:lvl5pPr>
            <a:lvl6pPr marL="1877666" indent="0">
              <a:buNone/>
              <a:defRPr sz="1300" b="1"/>
            </a:lvl6pPr>
            <a:lvl7pPr marL="2253199" indent="0">
              <a:buNone/>
              <a:defRPr sz="1300" b="1"/>
            </a:lvl7pPr>
            <a:lvl8pPr marL="2628732" indent="0">
              <a:buNone/>
              <a:defRPr sz="1300" b="1"/>
            </a:lvl8pPr>
            <a:lvl9pPr marL="3004265" indent="0">
              <a:buNone/>
              <a:defRPr sz="1300" b="1"/>
            </a:lvl9pPr>
          </a:lstStyle>
          <a:p>
            <a:pPr lvl="0"/>
            <a:r>
              <a:rPr lang="ru-RU" dirty="0"/>
              <a:t>Образец текста</a:t>
            </a:r>
          </a:p>
        </p:txBody>
      </p:sp>
      <p:sp>
        <p:nvSpPr>
          <p:cNvPr id="4" name="Содержимое 3"/>
          <p:cNvSpPr>
            <a:spLocks noGrp="1"/>
          </p:cNvSpPr>
          <p:nvPr>
            <p:ph sz="half" idx="2"/>
          </p:nvPr>
        </p:nvSpPr>
        <p:spPr>
          <a:xfrm>
            <a:off x="457200" y="1812396"/>
            <a:ext cx="4040188"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8" y="1279262"/>
            <a:ext cx="4041775" cy="533134"/>
          </a:xfrm>
        </p:spPr>
        <p:txBody>
          <a:bodyPr anchor="b"/>
          <a:lstStyle>
            <a:lvl1pPr marL="0" indent="0">
              <a:buNone/>
              <a:defRPr sz="2000" b="1"/>
            </a:lvl1pPr>
            <a:lvl2pPr marL="375533" indent="0">
              <a:buNone/>
              <a:defRPr sz="1700" b="1"/>
            </a:lvl2pPr>
            <a:lvl3pPr marL="751066" indent="0">
              <a:buNone/>
              <a:defRPr sz="1500" b="1"/>
            </a:lvl3pPr>
            <a:lvl4pPr marL="1126599" indent="0">
              <a:buNone/>
              <a:defRPr sz="1300" b="1"/>
            </a:lvl4pPr>
            <a:lvl5pPr marL="1502132" indent="0">
              <a:buNone/>
              <a:defRPr sz="1300" b="1"/>
            </a:lvl5pPr>
            <a:lvl6pPr marL="1877666" indent="0">
              <a:buNone/>
              <a:defRPr sz="1300" b="1"/>
            </a:lvl6pPr>
            <a:lvl7pPr marL="2253199" indent="0">
              <a:buNone/>
              <a:defRPr sz="1300" b="1"/>
            </a:lvl7pPr>
            <a:lvl8pPr marL="2628732" indent="0">
              <a:buNone/>
              <a:defRPr sz="1300" b="1"/>
            </a:lvl8pPr>
            <a:lvl9pPr marL="3004265" indent="0">
              <a:buNone/>
              <a:defRPr sz="1300" b="1"/>
            </a:lvl9pPr>
          </a:lstStyle>
          <a:p>
            <a:pPr lvl="0"/>
            <a:r>
              <a:rPr lang="ru-RU" dirty="0"/>
              <a:t>Образец текста</a:t>
            </a:r>
          </a:p>
        </p:txBody>
      </p:sp>
      <p:sp>
        <p:nvSpPr>
          <p:cNvPr id="6" name="Содержимое 5"/>
          <p:cNvSpPr>
            <a:spLocks noGrp="1"/>
          </p:cNvSpPr>
          <p:nvPr>
            <p:ph sz="quarter" idx="4"/>
          </p:nvPr>
        </p:nvSpPr>
        <p:spPr>
          <a:xfrm>
            <a:off x="4645028" y="1812396"/>
            <a:ext cx="4041775"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29975AB-AD3C-4A5E-9B4F-BEBE7FD6AD93}" type="datetime1">
              <a:rPr lang="ru-RU" smtClean="0"/>
              <a:pPr/>
              <a:t>07.04.2020</a:t>
            </a:fld>
            <a:endParaRPr lang="ru-RU"/>
          </a:p>
        </p:txBody>
      </p:sp>
      <p:sp>
        <p:nvSpPr>
          <p:cNvPr id="10" name="Прямоугольник 9"/>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1" name="Прямоугольник 10"/>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2" name="Прямоугольный треугольник 11"/>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5" name="Нижний колонтитул 4"/>
          <p:cNvSpPr>
            <a:spLocks noGrp="1"/>
          </p:cNvSpPr>
          <p:nvPr>
            <p:ph type="ftr" sz="quarter" idx="11"/>
          </p:nvPr>
        </p:nvSpPr>
        <p:spPr>
          <a:xfrm>
            <a:off x="5486388" y="5314916"/>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pic>
        <p:nvPicPr>
          <p:cNvPr id="16"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4998715" y="5143469"/>
            <a:ext cx="432048" cy="492243"/>
          </a:xfrm>
          <a:prstGeom prst="rect">
            <a:avLst/>
          </a:prstGeom>
          <a:noFill/>
          <a:ln w="9525">
            <a:noFill/>
            <a:miter lim="800000"/>
            <a:headEnd/>
            <a:tailEnd/>
          </a:ln>
        </p:spPr>
      </p:pic>
      <p:sp>
        <p:nvSpPr>
          <p:cNvPr id="17"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14" name="Прямоугольный треугольник 13"/>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CE3E0B3-FC17-4663-8809-3198ECC8B1D1}" type="datetime1">
              <a:rPr lang="ru-RU" smtClean="0"/>
              <a:pPr/>
              <a:t>07.04.2020</a:t>
            </a:fld>
            <a:endParaRPr lang="ru-RU"/>
          </a:p>
        </p:txBody>
      </p:sp>
      <p:sp>
        <p:nvSpPr>
          <p:cNvPr id="4" name="Нижний колонтитул 3"/>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B92795-B5D9-46E9-BD75-931F7B91CD45}" type="datetime1">
              <a:rPr lang="ru-RU" smtClean="0"/>
              <a:pPr/>
              <a:t>07.04.2020</a:t>
            </a:fld>
            <a:endParaRPr lang="ru-RU"/>
          </a:p>
        </p:txBody>
      </p:sp>
      <p:sp>
        <p:nvSpPr>
          <p:cNvPr id="3" name="Нижний колонтитул 2"/>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27543"/>
            <a:ext cx="3008313" cy="968376"/>
          </a:xfrm>
        </p:spPr>
        <p:txBody>
          <a:bodyPr anchor="b"/>
          <a:lstStyle>
            <a:lvl1pPr algn="l">
              <a:defRPr sz="1700" b="1"/>
            </a:lvl1pPr>
          </a:lstStyle>
          <a:p>
            <a:r>
              <a:rPr lang="ru-RU"/>
              <a:t>Образец заголовка</a:t>
            </a:r>
          </a:p>
        </p:txBody>
      </p:sp>
      <p:sp>
        <p:nvSpPr>
          <p:cNvPr id="3" name="Содержимое 2"/>
          <p:cNvSpPr>
            <a:spLocks noGrp="1"/>
          </p:cNvSpPr>
          <p:nvPr>
            <p:ph idx="1"/>
          </p:nvPr>
        </p:nvSpPr>
        <p:spPr>
          <a:xfrm>
            <a:off x="3575051" y="227544"/>
            <a:ext cx="5111750" cy="4877594"/>
          </a:xfrm>
        </p:spPr>
        <p:txBody>
          <a:bodyPr/>
          <a:lstStyle>
            <a:lvl1pPr>
              <a:defRPr sz="26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195918"/>
            <a:ext cx="3008313" cy="3909219"/>
          </a:xfrm>
        </p:spPr>
        <p:txBody>
          <a:bodyPr/>
          <a:lstStyle>
            <a:lvl1pPr marL="0" indent="0">
              <a:buNone/>
              <a:defRPr sz="1100"/>
            </a:lvl1pPr>
            <a:lvl2pPr marL="375533" indent="0">
              <a:buNone/>
              <a:defRPr sz="1000"/>
            </a:lvl2pPr>
            <a:lvl3pPr marL="751066" indent="0">
              <a:buNone/>
              <a:defRPr sz="800"/>
            </a:lvl3pPr>
            <a:lvl4pPr marL="1126599" indent="0">
              <a:buNone/>
              <a:defRPr sz="700"/>
            </a:lvl4pPr>
            <a:lvl5pPr marL="1502132" indent="0">
              <a:buNone/>
              <a:defRPr sz="700"/>
            </a:lvl5pPr>
            <a:lvl6pPr marL="1877666" indent="0">
              <a:buNone/>
              <a:defRPr sz="700"/>
            </a:lvl6pPr>
            <a:lvl7pPr marL="2253199" indent="0">
              <a:buNone/>
              <a:defRPr sz="700"/>
            </a:lvl7pPr>
            <a:lvl8pPr marL="2628732" indent="0">
              <a:buNone/>
              <a:defRPr sz="700"/>
            </a:lvl8pPr>
            <a:lvl9pPr marL="3004265" indent="0">
              <a:buNone/>
              <a:defRPr sz="700"/>
            </a:lvl9pPr>
          </a:lstStyle>
          <a:p>
            <a:pPr lvl="0"/>
            <a:r>
              <a:rPr lang="ru-RU"/>
              <a:t>Образец текста</a:t>
            </a:r>
          </a:p>
        </p:txBody>
      </p:sp>
      <p:sp>
        <p:nvSpPr>
          <p:cNvPr id="5" name="Дата 4"/>
          <p:cNvSpPr>
            <a:spLocks noGrp="1"/>
          </p:cNvSpPr>
          <p:nvPr>
            <p:ph type="dt" sz="half" idx="10"/>
          </p:nvPr>
        </p:nvSpPr>
        <p:spPr/>
        <p:txBody>
          <a:bodyPr/>
          <a:lstStyle/>
          <a:p>
            <a:fld id="{78D29D7B-7BDA-413C-AD69-8A87BADBFF9D}" type="datetime1">
              <a:rPr lang="ru-RU" smtClean="0"/>
              <a:pPr/>
              <a:t>07.04.2020</a:t>
            </a:fld>
            <a:endParaRPr lang="ru-RU"/>
          </a:p>
        </p:txBody>
      </p:sp>
      <p:sp>
        <p:nvSpPr>
          <p:cNvPr id="6" name="Нижний колонтитул 5"/>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9" y="4000502"/>
            <a:ext cx="5486400" cy="472282"/>
          </a:xfrm>
        </p:spPr>
        <p:txBody>
          <a:bodyPr anchor="b"/>
          <a:lstStyle>
            <a:lvl1pPr algn="l">
              <a:defRPr sz="1700" b="1"/>
            </a:lvl1pPr>
          </a:lstStyle>
          <a:p>
            <a:r>
              <a:rPr lang="ru-RU"/>
              <a:t>Образец заголовка</a:t>
            </a:r>
          </a:p>
        </p:txBody>
      </p:sp>
      <p:sp>
        <p:nvSpPr>
          <p:cNvPr id="3" name="Рисунок 2"/>
          <p:cNvSpPr>
            <a:spLocks noGrp="1"/>
          </p:cNvSpPr>
          <p:nvPr>
            <p:ph type="pic" idx="1"/>
          </p:nvPr>
        </p:nvSpPr>
        <p:spPr>
          <a:xfrm>
            <a:off x="1792289" y="510646"/>
            <a:ext cx="5486400" cy="3429000"/>
          </a:xfrm>
        </p:spPr>
        <p:txBody>
          <a:bodyPr/>
          <a:lstStyle>
            <a:lvl1pPr marL="0" indent="0">
              <a:buNone/>
              <a:defRPr sz="2600"/>
            </a:lvl1pPr>
            <a:lvl2pPr marL="375533" indent="0">
              <a:buNone/>
              <a:defRPr sz="2300"/>
            </a:lvl2pPr>
            <a:lvl3pPr marL="751066" indent="0">
              <a:buNone/>
              <a:defRPr sz="2000"/>
            </a:lvl3pPr>
            <a:lvl4pPr marL="1126599" indent="0">
              <a:buNone/>
              <a:defRPr sz="1700"/>
            </a:lvl4pPr>
            <a:lvl5pPr marL="1502132" indent="0">
              <a:buNone/>
              <a:defRPr sz="1700"/>
            </a:lvl5pPr>
            <a:lvl6pPr marL="1877666" indent="0">
              <a:buNone/>
              <a:defRPr sz="1700"/>
            </a:lvl6pPr>
            <a:lvl7pPr marL="2253199" indent="0">
              <a:buNone/>
              <a:defRPr sz="1700"/>
            </a:lvl7pPr>
            <a:lvl8pPr marL="2628732" indent="0">
              <a:buNone/>
              <a:defRPr sz="1700"/>
            </a:lvl8pPr>
            <a:lvl9pPr marL="3004265" indent="0">
              <a:buNone/>
              <a:defRPr sz="1700"/>
            </a:lvl9pPr>
          </a:lstStyle>
          <a:p>
            <a:endParaRPr lang="ru-RU"/>
          </a:p>
        </p:txBody>
      </p:sp>
      <p:sp>
        <p:nvSpPr>
          <p:cNvPr id="4" name="Текст 3"/>
          <p:cNvSpPr>
            <a:spLocks noGrp="1"/>
          </p:cNvSpPr>
          <p:nvPr>
            <p:ph type="body" sz="half" idx="2"/>
          </p:nvPr>
        </p:nvSpPr>
        <p:spPr>
          <a:xfrm>
            <a:off x="1792289" y="4472784"/>
            <a:ext cx="5486400" cy="670718"/>
          </a:xfrm>
        </p:spPr>
        <p:txBody>
          <a:bodyPr/>
          <a:lstStyle>
            <a:lvl1pPr marL="0" indent="0">
              <a:buNone/>
              <a:defRPr sz="1100"/>
            </a:lvl1pPr>
            <a:lvl2pPr marL="375533" indent="0">
              <a:buNone/>
              <a:defRPr sz="1000"/>
            </a:lvl2pPr>
            <a:lvl3pPr marL="751066" indent="0">
              <a:buNone/>
              <a:defRPr sz="800"/>
            </a:lvl3pPr>
            <a:lvl4pPr marL="1126599" indent="0">
              <a:buNone/>
              <a:defRPr sz="700"/>
            </a:lvl4pPr>
            <a:lvl5pPr marL="1502132" indent="0">
              <a:buNone/>
              <a:defRPr sz="700"/>
            </a:lvl5pPr>
            <a:lvl6pPr marL="1877666" indent="0">
              <a:buNone/>
              <a:defRPr sz="700"/>
            </a:lvl6pPr>
            <a:lvl7pPr marL="2253199" indent="0">
              <a:buNone/>
              <a:defRPr sz="700"/>
            </a:lvl7pPr>
            <a:lvl8pPr marL="2628732" indent="0">
              <a:buNone/>
              <a:defRPr sz="700"/>
            </a:lvl8pPr>
            <a:lvl9pPr marL="3004265" indent="0">
              <a:buNone/>
              <a:defRPr sz="700"/>
            </a:lvl9pPr>
          </a:lstStyle>
          <a:p>
            <a:pPr lvl="0"/>
            <a:r>
              <a:rPr lang="ru-RU"/>
              <a:t>Образец текста</a:t>
            </a:r>
          </a:p>
        </p:txBody>
      </p:sp>
      <p:sp>
        <p:nvSpPr>
          <p:cNvPr id="5" name="Дата 4"/>
          <p:cNvSpPr>
            <a:spLocks noGrp="1"/>
          </p:cNvSpPr>
          <p:nvPr>
            <p:ph type="dt" sz="half" idx="10"/>
          </p:nvPr>
        </p:nvSpPr>
        <p:spPr/>
        <p:txBody>
          <a:bodyPr/>
          <a:lstStyle/>
          <a:p>
            <a:fld id="{ACD5CF96-C80D-41D6-BF40-87A64CC540BB}" type="datetime1">
              <a:rPr lang="ru-RU" smtClean="0"/>
              <a:pPr/>
              <a:t>07.04.2020</a:t>
            </a:fld>
            <a:endParaRPr lang="ru-RU"/>
          </a:p>
        </p:txBody>
      </p:sp>
      <p:sp>
        <p:nvSpPr>
          <p:cNvPr id="6" name="Нижний колонтитул 5"/>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28866"/>
            <a:ext cx="8229600" cy="952500"/>
          </a:xfrm>
          <a:prstGeom prst="rect">
            <a:avLst/>
          </a:prstGeom>
        </p:spPr>
        <p:txBody>
          <a:bodyPr vert="horz" lIns="75106" tIns="37553" rIns="75106" bIns="37553" rtlCol="0" anchor="ctr">
            <a:normAutofit/>
          </a:bodyPr>
          <a:lstStyle/>
          <a:p>
            <a:r>
              <a:rPr lang="ru-RU"/>
              <a:t>Образец заголовка</a:t>
            </a:r>
          </a:p>
        </p:txBody>
      </p:sp>
      <p:sp>
        <p:nvSpPr>
          <p:cNvPr id="3" name="Текст 2"/>
          <p:cNvSpPr>
            <a:spLocks noGrp="1"/>
          </p:cNvSpPr>
          <p:nvPr>
            <p:ph type="body" idx="1"/>
          </p:nvPr>
        </p:nvSpPr>
        <p:spPr>
          <a:xfrm>
            <a:off x="457203" y="1333503"/>
            <a:ext cx="8229600" cy="3771636"/>
          </a:xfrm>
          <a:prstGeom prst="rect">
            <a:avLst/>
          </a:prstGeom>
        </p:spPr>
        <p:txBody>
          <a:bodyPr vert="horz" lIns="75106" tIns="37553" rIns="75106" bIns="3755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1" y="5296961"/>
            <a:ext cx="2133600" cy="304271"/>
          </a:xfrm>
          <a:prstGeom prst="rect">
            <a:avLst/>
          </a:prstGeom>
        </p:spPr>
        <p:txBody>
          <a:bodyPr vert="horz" lIns="75106" tIns="37553" rIns="75106" bIns="37553" rtlCol="0" anchor="ctr"/>
          <a:lstStyle>
            <a:lvl1pPr algn="l">
              <a:defRPr sz="1000">
                <a:solidFill>
                  <a:schemeClr val="tx1">
                    <a:tint val="75000"/>
                  </a:schemeClr>
                </a:solidFill>
              </a:defRPr>
            </a:lvl1pPr>
          </a:lstStyle>
          <a:p>
            <a:fld id="{71053C95-1A37-4FB4-B414-6B91901E6D37}" type="datetime1">
              <a:rPr lang="ru-RU" smtClean="0"/>
              <a:pPr/>
              <a:t>07.04.2020</a:t>
            </a:fld>
            <a:endParaRPr lang="ru-RU"/>
          </a:p>
        </p:txBody>
      </p:sp>
      <p:sp>
        <p:nvSpPr>
          <p:cNvPr id="5" name="Нижний колонтитул 4"/>
          <p:cNvSpPr>
            <a:spLocks noGrp="1"/>
          </p:cNvSpPr>
          <p:nvPr>
            <p:ph type="ftr" sz="quarter" idx="3"/>
          </p:nvPr>
        </p:nvSpPr>
        <p:spPr>
          <a:xfrm>
            <a:off x="3124203" y="5296961"/>
            <a:ext cx="2895600" cy="304271"/>
          </a:xfrm>
          <a:prstGeom prst="rect">
            <a:avLst/>
          </a:prstGeom>
        </p:spPr>
        <p:txBody>
          <a:bodyPr vert="horz" lIns="75106" tIns="37553" rIns="75106" bIns="37553" rtlCol="0" anchor="ctr"/>
          <a:lstStyle>
            <a:lvl1pPr algn="ctr">
              <a:defRPr sz="1000">
                <a:solidFill>
                  <a:schemeClr val="tx1">
                    <a:tint val="75000"/>
                  </a:schemeClr>
                </a:solidFill>
              </a:defRPr>
            </a:lvl1p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4"/>
          </p:nvPr>
        </p:nvSpPr>
        <p:spPr>
          <a:xfrm>
            <a:off x="6553202" y="5296961"/>
            <a:ext cx="2133600" cy="304271"/>
          </a:xfrm>
          <a:prstGeom prst="rect">
            <a:avLst/>
          </a:prstGeom>
        </p:spPr>
        <p:txBody>
          <a:bodyPr vert="horz" lIns="75106" tIns="37553" rIns="75106" bIns="37553" rtlCol="0" anchor="ctr"/>
          <a:lstStyle>
            <a:lvl1pPr algn="r">
              <a:defRPr sz="10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751066" rtl="0" eaLnBrk="1" latinLnBrk="0" hangingPunct="1">
        <a:spcBef>
          <a:spcPct val="0"/>
        </a:spcBef>
        <a:buNone/>
        <a:defRPr sz="3700" kern="1200">
          <a:solidFill>
            <a:schemeClr val="tx1"/>
          </a:solidFill>
          <a:latin typeface="+mj-lt"/>
          <a:ea typeface="+mj-ea"/>
          <a:cs typeface="+mj-cs"/>
        </a:defRPr>
      </a:lvl1pPr>
    </p:titleStyle>
    <p:bodyStyle>
      <a:lvl1pPr marL="281650" indent="-281650" algn="l" defTabSz="751066"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610241" indent="-234708" algn="l" defTabSz="751066"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38833" indent="-187767" algn="l" defTabSz="751066"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14366"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689899"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065432"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440965"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816498"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192031"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ru-RU"/>
      </a:defPPr>
      <a:lvl1pPr marL="0" algn="l" defTabSz="751066" rtl="0" eaLnBrk="1" latinLnBrk="0" hangingPunct="1">
        <a:defRPr sz="1500" kern="1200">
          <a:solidFill>
            <a:schemeClr val="tx1"/>
          </a:solidFill>
          <a:latin typeface="+mn-lt"/>
          <a:ea typeface="+mn-ea"/>
          <a:cs typeface="+mn-cs"/>
        </a:defRPr>
      </a:lvl1pPr>
      <a:lvl2pPr marL="375533" algn="l" defTabSz="751066" rtl="0" eaLnBrk="1" latinLnBrk="0" hangingPunct="1">
        <a:defRPr sz="1500" kern="1200">
          <a:solidFill>
            <a:schemeClr val="tx1"/>
          </a:solidFill>
          <a:latin typeface="+mn-lt"/>
          <a:ea typeface="+mn-ea"/>
          <a:cs typeface="+mn-cs"/>
        </a:defRPr>
      </a:lvl2pPr>
      <a:lvl3pPr marL="751066" algn="l" defTabSz="751066" rtl="0" eaLnBrk="1" latinLnBrk="0" hangingPunct="1">
        <a:defRPr sz="1500" kern="1200">
          <a:solidFill>
            <a:schemeClr val="tx1"/>
          </a:solidFill>
          <a:latin typeface="+mn-lt"/>
          <a:ea typeface="+mn-ea"/>
          <a:cs typeface="+mn-cs"/>
        </a:defRPr>
      </a:lvl3pPr>
      <a:lvl4pPr marL="1126599" algn="l" defTabSz="751066" rtl="0" eaLnBrk="1" latinLnBrk="0" hangingPunct="1">
        <a:defRPr sz="1500" kern="1200">
          <a:solidFill>
            <a:schemeClr val="tx1"/>
          </a:solidFill>
          <a:latin typeface="+mn-lt"/>
          <a:ea typeface="+mn-ea"/>
          <a:cs typeface="+mn-cs"/>
        </a:defRPr>
      </a:lvl4pPr>
      <a:lvl5pPr marL="1502132" algn="l" defTabSz="751066" rtl="0" eaLnBrk="1" latinLnBrk="0" hangingPunct="1">
        <a:defRPr sz="1500" kern="1200">
          <a:solidFill>
            <a:schemeClr val="tx1"/>
          </a:solidFill>
          <a:latin typeface="+mn-lt"/>
          <a:ea typeface="+mn-ea"/>
          <a:cs typeface="+mn-cs"/>
        </a:defRPr>
      </a:lvl5pPr>
      <a:lvl6pPr marL="1877666" algn="l" defTabSz="751066" rtl="0" eaLnBrk="1" latinLnBrk="0" hangingPunct="1">
        <a:defRPr sz="1500" kern="1200">
          <a:solidFill>
            <a:schemeClr val="tx1"/>
          </a:solidFill>
          <a:latin typeface="+mn-lt"/>
          <a:ea typeface="+mn-ea"/>
          <a:cs typeface="+mn-cs"/>
        </a:defRPr>
      </a:lvl6pPr>
      <a:lvl7pPr marL="2253199" algn="l" defTabSz="751066" rtl="0" eaLnBrk="1" latinLnBrk="0" hangingPunct="1">
        <a:defRPr sz="1500" kern="1200">
          <a:solidFill>
            <a:schemeClr val="tx1"/>
          </a:solidFill>
          <a:latin typeface="+mn-lt"/>
          <a:ea typeface="+mn-ea"/>
          <a:cs typeface="+mn-cs"/>
        </a:defRPr>
      </a:lvl7pPr>
      <a:lvl8pPr marL="2628732" algn="l" defTabSz="751066" rtl="0" eaLnBrk="1" latinLnBrk="0" hangingPunct="1">
        <a:defRPr sz="1500" kern="1200">
          <a:solidFill>
            <a:schemeClr val="tx1"/>
          </a:solidFill>
          <a:latin typeface="+mn-lt"/>
          <a:ea typeface="+mn-ea"/>
          <a:cs typeface="+mn-cs"/>
        </a:defRPr>
      </a:lvl8pPr>
      <a:lvl9pPr marL="3004265" algn="l" defTabSz="7510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akha.gks.ru/storage/mediabank/%D0%9D%D0%BE%D0%BC%D0%B5%D0%BD%D0%BA%D0%BB%D0%B0%D1%82%D1%83%D1%80%D0%B0%20%D0%9E%D0%9A%D0%9F%D0%942%20%D0%BD%D0%B0%202020%20%D0%B3%D0%BE%D0%B4.xl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ks.ru/bgd/free/b08_26/IssWWW.exe/Stg/d09/%D0%BF%D1%80%D0%B8%D0%BA%D0%B0%D0%B7%20%E2%84%96711_271119.doc"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ks.ru/bgd/free/b08_26/IssWWW.exe/Stg/d09/%D0%BF%D1%80%D0%B8%D0%BA%D0%B0%D0%B7%20%E2%84%96711_271119.doc"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akha.04@gks.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ks.ru/storage/mediabank/pril4.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ks.ru/bgd/free/b08_26/IssWWW.exe/Stg/d09/%D1%83%D0%BA%D0%B0%D0%B7%D0%B0%D0%BD%D0%B8%D1%8F%20%E2%84%96711_271119.doc"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7420"/>
            <a:ext cx="7772400" cy="1225021"/>
          </a:xfrm>
        </p:spPr>
        <p:txBody>
          <a:bodyPr>
            <a:normAutofit fontScale="90000"/>
          </a:bodyPr>
          <a:lstStyle/>
          <a:p>
            <a:r>
              <a:rPr lang="en-US" sz="2900" dirty="0" err="1">
                <a:solidFill>
                  <a:schemeClr val="accent1">
                    <a:lumMod val="50000"/>
                  </a:schemeClr>
                </a:solidFill>
              </a:rPr>
              <a:t>Форма</a:t>
            </a:r>
            <a:r>
              <a:rPr lang="en-US" sz="2900" dirty="0">
                <a:solidFill>
                  <a:schemeClr val="accent1">
                    <a:lumMod val="50000"/>
                  </a:schemeClr>
                </a:solidFill>
              </a:rPr>
              <a:t> №П-1</a:t>
            </a:r>
            <a:br>
              <a:rPr lang="en-US" sz="2900" dirty="0">
                <a:solidFill>
                  <a:schemeClr val="accent1">
                    <a:lumMod val="50000"/>
                  </a:schemeClr>
                </a:solidFill>
              </a:rPr>
            </a:br>
            <a:r>
              <a:rPr lang="en-US" sz="3200" dirty="0">
                <a:solidFill>
                  <a:schemeClr val="accent1">
                    <a:lumMod val="50000"/>
                  </a:schemeClr>
                </a:solidFill>
              </a:rPr>
              <a:t>“</a:t>
            </a:r>
            <a:r>
              <a:rPr lang="en-US" sz="3200" dirty="0" err="1">
                <a:solidFill>
                  <a:schemeClr val="accent1">
                    <a:lumMod val="50000"/>
                  </a:schemeClr>
                </a:solidFill>
              </a:rPr>
              <a:t>Сведения</a:t>
            </a:r>
            <a:r>
              <a:rPr lang="en-US" sz="3200" dirty="0">
                <a:solidFill>
                  <a:schemeClr val="accent1">
                    <a:lumMod val="50000"/>
                  </a:schemeClr>
                </a:solidFill>
              </a:rPr>
              <a:t> о </a:t>
            </a:r>
            <a:r>
              <a:rPr lang="en-US" sz="3200" dirty="0" err="1">
                <a:solidFill>
                  <a:schemeClr val="accent1">
                    <a:lumMod val="50000"/>
                  </a:schemeClr>
                </a:solidFill>
              </a:rPr>
              <a:t>производстве</a:t>
            </a:r>
            <a:r>
              <a:rPr lang="en-US" sz="3200" dirty="0">
                <a:solidFill>
                  <a:schemeClr val="accent1">
                    <a:lumMod val="50000"/>
                  </a:schemeClr>
                </a:solidFill>
              </a:rPr>
              <a:t> и </a:t>
            </a:r>
            <a:r>
              <a:rPr lang="en-US" sz="3200" dirty="0" err="1">
                <a:solidFill>
                  <a:schemeClr val="accent1">
                    <a:lumMod val="50000"/>
                  </a:schemeClr>
                </a:solidFill>
              </a:rPr>
              <a:t>отгрузке</a:t>
            </a:r>
            <a:r>
              <a:rPr lang="en-US" sz="3200" dirty="0">
                <a:solidFill>
                  <a:schemeClr val="accent1">
                    <a:lumMod val="50000"/>
                  </a:schemeClr>
                </a:solidFill>
              </a:rPr>
              <a:t> </a:t>
            </a:r>
            <a:r>
              <a:rPr lang="en-US" sz="3200" dirty="0" err="1">
                <a:solidFill>
                  <a:schemeClr val="accent1">
                    <a:lumMod val="50000"/>
                  </a:schemeClr>
                </a:solidFill>
              </a:rPr>
              <a:t>товаров</a:t>
            </a:r>
            <a:r>
              <a:rPr lang="en-US" sz="3200" dirty="0">
                <a:solidFill>
                  <a:schemeClr val="accent1">
                    <a:lumMod val="50000"/>
                  </a:schemeClr>
                </a:solidFill>
              </a:rPr>
              <a:t> и </a:t>
            </a:r>
            <a:r>
              <a:rPr lang="en-US" sz="3200" dirty="0" err="1">
                <a:solidFill>
                  <a:schemeClr val="accent1">
                    <a:lumMod val="50000"/>
                  </a:schemeClr>
                </a:solidFill>
              </a:rPr>
              <a:t>услуг</a:t>
            </a:r>
            <a:r>
              <a:rPr lang="en-US" sz="3200" dirty="0">
                <a:solidFill>
                  <a:schemeClr val="accent1">
                    <a:lumMod val="50000"/>
                  </a:schemeClr>
                </a:solidFill>
              </a:rPr>
              <a:t>” </a:t>
            </a:r>
            <a:r>
              <a:rPr lang="ru-RU" sz="3200" dirty="0">
                <a:solidFill>
                  <a:schemeClr val="accent1">
                    <a:lumMod val="50000"/>
                  </a:schemeClr>
                </a:solidFill>
              </a:rPr>
              <a:t/>
            </a:r>
            <a:br>
              <a:rPr lang="ru-RU" sz="3200" dirty="0">
                <a:solidFill>
                  <a:schemeClr val="accent1">
                    <a:lumMod val="50000"/>
                  </a:schemeClr>
                </a:solidFill>
              </a:rPr>
            </a:br>
            <a:r>
              <a:rPr lang="ru-RU" sz="3200" dirty="0">
                <a:solidFill>
                  <a:schemeClr val="accent1">
                    <a:lumMod val="50000"/>
                  </a:schemeClr>
                </a:solidFill>
              </a:rPr>
              <a:t/>
            </a:r>
            <a:br>
              <a:rPr lang="ru-RU" sz="3200" dirty="0">
                <a:solidFill>
                  <a:schemeClr val="accent1">
                    <a:lumMod val="50000"/>
                  </a:schemeClr>
                </a:solidFill>
              </a:rPr>
            </a:br>
            <a:r>
              <a:rPr lang="ru-RU" sz="2200" dirty="0">
                <a:solidFill>
                  <a:schemeClr val="accent1">
                    <a:lumMod val="50000"/>
                  </a:schemeClr>
                </a:solidFill>
              </a:rPr>
              <a:t>Указания и рекомендации по заполнению</a:t>
            </a:r>
            <a:endParaRPr lang="ru-RU" sz="2900" dirty="0">
              <a:solidFill>
                <a:schemeClr val="accent1">
                  <a:lumMod val="50000"/>
                </a:schemeClr>
              </a:solidFill>
            </a:endParaRPr>
          </a:p>
        </p:txBody>
      </p:sp>
      <p:sp>
        <p:nvSpPr>
          <p:cNvPr id="4" name="Подзаголовок 3"/>
          <p:cNvSpPr>
            <a:spLocks noGrp="1"/>
          </p:cNvSpPr>
          <p:nvPr>
            <p:ph type="subTitle" idx="1"/>
          </p:nvPr>
        </p:nvSpPr>
        <p:spPr>
          <a:xfrm>
            <a:off x="2133634" y="4343380"/>
            <a:ext cx="6400800" cy="1040453"/>
          </a:xfrm>
        </p:spPr>
        <p:txBody>
          <a:bodyPr/>
          <a:lstStyle/>
          <a:p>
            <a:pPr algn="r"/>
            <a:r>
              <a:rPr lang="ru-RU" dirty="0"/>
              <a:t>Приказ Росстата:</a:t>
            </a:r>
          </a:p>
          <a:p>
            <a:pPr algn="r"/>
            <a:r>
              <a:rPr lang="ru-RU" dirty="0"/>
              <a:t>Об утверждении формы от 22.07.2019 №419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4CC90AF-E79F-4C1B-B52B-AC4FC7EA40B2}"/>
              </a:ext>
            </a:extLst>
          </p:cNvPr>
          <p:cNvSpPr>
            <a:spLocks noGrp="1"/>
          </p:cNvSpPr>
          <p:nvPr>
            <p:ph type="title"/>
          </p:nvPr>
        </p:nvSpPr>
        <p:spPr/>
        <p:txBody>
          <a:bodyPr/>
          <a:lstStyle/>
          <a:p>
            <a:pPr algn="l"/>
            <a:r>
              <a:rPr lang="ru-RU" b="1" dirty="0"/>
              <a:t>Раздел 5. </a:t>
            </a:r>
            <a:r>
              <a:rPr lang="ru-RU" dirty="0">
                <a:solidFill>
                  <a:schemeClr val="tx1">
                    <a:lumMod val="50000"/>
                    <a:lumOff val="50000"/>
                  </a:schemeClr>
                </a:solidFill>
              </a:rPr>
              <a:t>Сведения о произведенной продукции</a:t>
            </a:r>
            <a:endParaRPr lang="ru-RU" b="1" dirty="0">
              <a:solidFill>
                <a:schemeClr val="tx1">
                  <a:lumMod val="50000"/>
                  <a:lumOff val="50000"/>
                </a:schemeClr>
              </a:solidFill>
            </a:endParaRPr>
          </a:p>
        </p:txBody>
      </p:sp>
      <p:sp>
        <p:nvSpPr>
          <p:cNvPr id="4" name="Нижний колонтитул 3">
            <a:extLst>
              <a:ext uri="{FF2B5EF4-FFF2-40B4-BE49-F238E27FC236}">
                <a16:creationId xmlns:a16="http://schemas.microsoft.com/office/drawing/2014/main" xmlns="" id="{46BC19DB-3FDD-4EFA-8425-A09EBE14A543}"/>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593AC23C-2403-40AF-AC41-9DB96EBC7D14}"/>
              </a:ext>
            </a:extLst>
          </p:cNvPr>
          <p:cNvSpPr>
            <a:spLocks noGrp="1"/>
          </p:cNvSpPr>
          <p:nvPr>
            <p:ph type="sldNum" sz="quarter" idx="12"/>
          </p:nvPr>
        </p:nvSpPr>
        <p:spPr/>
        <p:txBody>
          <a:bodyPr/>
          <a:lstStyle/>
          <a:p>
            <a:fld id="{725C68B6-61C2-468F-89AB-4B9F7531AA68}" type="slidenum">
              <a:rPr lang="ru-RU" smtClean="0"/>
              <a:pPr/>
              <a:t>10</a:t>
            </a:fld>
            <a:endParaRPr lang="ru-RU" dirty="0"/>
          </a:p>
        </p:txBody>
      </p:sp>
      <p:pic>
        <p:nvPicPr>
          <p:cNvPr id="7" name="Рисунок 6">
            <a:extLst>
              <a:ext uri="{FF2B5EF4-FFF2-40B4-BE49-F238E27FC236}">
                <a16:creationId xmlns:a16="http://schemas.microsoft.com/office/drawing/2014/main" xmlns="" id="{95B2BFD3-4E73-467A-A829-DECAB9EF024E}"/>
              </a:ext>
            </a:extLst>
          </p:cNvPr>
          <p:cNvPicPr>
            <a:picLocks noChangeAspect="1"/>
          </p:cNvPicPr>
          <p:nvPr/>
        </p:nvPicPr>
        <p:blipFill rotWithShape="1">
          <a:blip r:embed="rId2">
            <a:extLst>
              <a:ext uri="{28A0092B-C50C-407E-A947-70E740481C1C}">
                <a14:useLocalDpi xmlns:a14="http://schemas.microsoft.com/office/drawing/2010/main" val="0"/>
              </a:ext>
            </a:extLst>
          </a:blip>
          <a:srcRect l="2165" t="2139" r="2456" b="52102"/>
          <a:stretch/>
        </p:blipFill>
        <p:spPr>
          <a:xfrm>
            <a:off x="479900" y="1077450"/>
            <a:ext cx="8388934" cy="2068082"/>
          </a:xfrm>
          <a:prstGeom prst="rect">
            <a:avLst/>
          </a:prstGeom>
        </p:spPr>
      </p:pic>
      <p:sp>
        <p:nvSpPr>
          <p:cNvPr id="9" name="TextBox 8">
            <a:extLst>
              <a:ext uri="{FF2B5EF4-FFF2-40B4-BE49-F238E27FC236}">
                <a16:creationId xmlns:a16="http://schemas.microsoft.com/office/drawing/2014/main" xmlns="" id="{38D58C64-B884-40D2-867E-337266F83A34}"/>
              </a:ext>
            </a:extLst>
          </p:cNvPr>
          <p:cNvSpPr txBox="1"/>
          <p:nvPr/>
        </p:nvSpPr>
        <p:spPr>
          <a:xfrm>
            <a:off x="274375" y="3699390"/>
            <a:ext cx="2376263" cy="1061829"/>
          </a:xfrm>
          <a:prstGeom prst="rect">
            <a:avLst/>
          </a:prstGeom>
          <a:noFill/>
        </p:spPr>
        <p:txBody>
          <a:bodyPr wrap="square" rtlCol="0">
            <a:spAutoFit/>
          </a:bodyPr>
          <a:lstStyle/>
          <a:p>
            <a:r>
              <a:rPr lang="ru-RU" sz="1050" dirty="0"/>
              <a:t>Наименования произведенных конкретных видов продукции и единиц их измерения в соответствии </a:t>
            </a:r>
            <a:r>
              <a:rPr lang="ru-RU" sz="1050" b="1" dirty="0">
                <a:hlinkClick r:id="rId3"/>
              </a:rPr>
              <a:t>с перечнем (номенклатурой), определенной органами государственной статистики</a:t>
            </a:r>
            <a:r>
              <a:rPr lang="ru-RU" sz="1050" b="1" dirty="0"/>
              <a:t>.</a:t>
            </a:r>
          </a:p>
        </p:txBody>
      </p:sp>
      <p:cxnSp>
        <p:nvCxnSpPr>
          <p:cNvPr id="11" name="Прямая со стрелкой 10">
            <a:extLst>
              <a:ext uri="{FF2B5EF4-FFF2-40B4-BE49-F238E27FC236}">
                <a16:creationId xmlns:a16="http://schemas.microsoft.com/office/drawing/2014/main" xmlns="" id="{FDA33C4F-B3D7-48F3-887B-132B366B5320}"/>
              </a:ext>
            </a:extLst>
          </p:cNvPr>
          <p:cNvCxnSpPr>
            <a:cxnSpLocks/>
          </p:cNvCxnSpPr>
          <p:nvPr/>
        </p:nvCxnSpPr>
        <p:spPr>
          <a:xfrm>
            <a:off x="1475656" y="3134300"/>
            <a:ext cx="0" cy="538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8705094B-4C55-48CF-ADB0-D1842FC2FD15}"/>
              </a:ext>
            </a:extLst>
          </p:cNvPr>
          <p:cNvCxnSpPr>
            <a:cxnSpLocks/>
          </p:cNvCxnSpPr>
          <p:nvPr/>
        </p:nvCxnSpPr>
        <p:spPr>
          <a:xfrm flipH="1">
            <a:off x="2053080" y="3160827"/>
            <a:ext cx="1055906" cy="52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xmlns="" id="{DDF2769A-D3CC-42B7-B6F0-A3E801959E12}"/>
              </a:ext>
            </a:extLst>
          </p:cNvPr>
          <p:cNvCxnSpPr>
            <a:cxnSpLocks/>
          </p:cNvCxnSpPr>
          <p:nvPr/>
        </p:nvCxnSpPr>
        <p:spPr>
          <a:xfrm>
            <a:off x="2601484" y="3160827"/>
            <a:ext cx="319171" cy="10947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197A4FB9-404C-4828-ACD0-7E74F1E464A7}"/>
              </a:ext>
            </a:extLst>
          </p:cNvPr>
          <p:cNvSpPr txBox="1"/>
          <p:nvPr/>
        </p:nvSpPr>
        <p:spPr>
          <a:xfrm>
            <a:off x="2411760" y="4255624"/>
            <a:ext cx="1538467" cy="1384995"/>
          </a:xfrm>
          <a:prstGeom prst="rect">
            <a:avLst/>
          </a:prstGeom>
          <a:noFill/>
        </p:spPr>
        <p:txBody>
          <a:bodyPr wrap="square" rtlCol="0">
            <a:spAutoFit/>
          </a:bodyPr>
          <a:lstStyle/>
          <a:p>
            <a:r>
              <a:rPr lang="ru-RU" sz="1050" dirty="0"/>
              <a:t>Проставляется код строки «50», означающий, что по данной строке приведены сведения о произведенной юридическим лицом продукции.</a:t>
            </a:r>
          </a:p>
        </p:txBody>
      </p:sp>
      <p:sp>
        <p:nvSpPr>
          <p:cNvPr id="23" name="Левая фигурная скобка 22">
            <a:extLst>
              <a:ext uri="{FF2B5EF4-FFF2-40B4-BE49-F238E27FC236}">
                <a16:creationId xmlns:a16="http://schemas.microsoft.com/office/drawing/2014/main" xmlns="" id="{95ECB59D-3C0F-4FBE-BB71-BE0011BE971B}"/>
              </a:ext>
            </a:extLst>
          </p:cNvPr>
          <p:cNvSpPr/>
          <p:nvPr/>
        </p:nvSpPr>
        <p:spPr>
          <a:xfrm rot="16200000">
            <a:off x="4933769" y="2715211"/>
            <a:ext cx="212569" cy="122413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4" name="TextBox 23">
            <a:extLst>
              <a:ext uri="{FF2B5EF4-FFF2-40B4-BE49-F238E27FC236}">
                <a16:creationId xmlns:a16="http://schemas.microsoft.com/office/drawing/2014/main" xmlns="" id="{A365894C-1C68-4DDD-82E6-A9C98FA2686F}"/>
              </a:ext>
            </a:extLst>
          </p:cNvPr>
          <p:cNvSpPr txBox="1"/>
          <p:nvPr/>
        </p:nvSpPr>
        <p:spPr>
          <a:xfrm>
            <a:off x="3851920" y="3489603"/>
            <a:ext cx="2907904" cy="1708160"/>
          </a:xfrm>
          <a:prstGeom prst="rect">
            <a:avLst/>
          </a:prstGeom>
          <a:noFill/>
        </p:spPr>
        <p:txBody>
          <a:bodyPr wrap="square" rtlCol="0">
            <a:spAutoFit/>
          </a:bodyPr>
          <a:lstStyle/>
          <a:p>
            <a:r>
              <a:rPr lang="ru-RU" sz="1050" dirty="0"/>
              <a:t>Продукция, выработанная как из собственного сырья и материалов, так и из неоплачиваемых сырья и материалов заказчика (давальческого), предназначенная для отпуска другим ЮЛ и ФЛ, своему капитальному строительству и своим подразделениям, зачисленная в состав основных средств или оборотных активов, выданная своим работникам в счет оплаты труда, а также израсходованная на собственные производственные нужды.</a:t>
            </a:r>
          </a:p>
        </p:txBody>
      </p:sp>
      <p:cxnSp>
        <p:nvCxnSpPr>
          <p:cNvPr id="26" name="Прямая со стрелкой 25">
            <a:extLst>
              <a:ext uri="{FF2B5EF4-FFF2-40B4-BE49-F238E27FC236}">
                <a16:creationId xmlns:a16="http://schemas.microsoft.com/office/drawing/2014/main" xmlns="" id="{03AA3C7C-6EC7-4823-B066-CF275C0046EA}"/>
              </a:ext>
            </a:extLst>
          </p:cNvPr>
          <p:cNvCxnSpPr>
            <a:cxnSpLocks/>
          </p:cNvCxnSpPr>
          <p:nvPr/>
        </p:nvCxnSpPr>
        <p:spPr>
          <a:xfrm>
            <a:off x="7740352" y="3127075"/>
            <a:ext cx="216024" cy="3625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12ECF015-12EE-4504-B117-B88127BB7B46}"/>
              </a:ext>
            </a:extLst>
          </p:cNvPr>
          <p:cNvSpPr txBox="1"/>
          <p:nvPr/>
        </p:nvSpPr>
        <p:spPr>
          <a:xfrm>
            <a:off x="6804867" y="3442492"/>
            <a:ext cx="2287019" cy="1785104"/>
          </a:xfrm>
          <a:prstGeom prst="rect">
            <a:avLst/>
          </a:prstGeom>
          <a:noFill/>
        </p:spPr>
        <p:txBody>
          <a:bodyPr wrap="square" rtlCol="0">
            <a:spAutoFit/>
          </a:bodyPr>
          <a:lstStyle/>
          <a:p>
            <a:r>
              <a:rPr lang="ru-RU" sz="1000" dirty="0"/>
              <a:t>Стоимостная оценка конкретных видов продукции осуществляется в фактических ценах продажи (без НДС, акцизов и аналогичных обязательных платежей), включая суммы возмещения из бюджетов всех уровней на покрытие льгот, предоставляемых отдельным категориям граждан в соответствии </a:t>
            </a:r>
            <a:br>
              <a:rPr lang="ru-RU" sz="1000" dirty="0"/>
            </a:br>
            <a:r>
              <a:rPr lang="ru-RU" sz="1000" dirty="0"/>
              <a:t>с законодательством Российской Федерации.</a:t>
            </a:r>
            <a:endParaRPr lang="ru-RU" sz="600" dirty="0"/>
          </a:p>
        </p:txBody>
      </p:sp>
    </p:spTree>
    <p:extLst>
      <p:ext uri="{BB962C8B-B14F-4D97-AF65-F5344CB8AC3E}">
        <p14:creationId xmlns:p14="http://schemas.microsoft.com/office/powerpoint/2010/main" val="343100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4CC90AF-E79F-4C1B-B52B-AC4FC7EA40B2}"/>
              </a:ext>
            </a:extLst>
          </p:cNvPr>
          <p:cNvSpPr>
            <a:spLocks noGrp="1"/>
          </p:cNvSpPr>
          <p:nvPr>
            <p:ph type="title"/>
          </p:nvPr>
        </p:nvSpPr>
        <p:spPr/>
        <p:txBody>
          <a:bodyPr/>
          <a:lstStyle/>
          <a:p>
            <a:pPr algn="l"/>
            <a:r>
              <a:rPr lang="ru-RU" b="1" dirty="0"/>
              <a:t>Раздел 5. </a:t>
            </a:r>
            <a:r>
              <a:rPr lang="ru-RU" dirty="0">
                <a:solidFill>
                  <a:schemeClr val="tx1">
                    <a:lumMod val="50000"/>
                    <a:lumOff val="50000"/>
                  </a:schemeClr>
                </a:solidFill>
              </a:rPr>
              <a:t>Сведения о продаже населению отдельных товаров</a:t>
            </a:r>
            <a:endParaRPr lang="ru-RU" b="1" dirty="0">
              <a:solidFill>
                <a:schemeClr val="tx1">
                  <a:lumMod val="50000"/>
                  <a:lumOff val="50000"/>
                </a:schemeClr>
              </a:solidFill>
            </a:endParaRPr>
          </a:p>
        </p:txBody>
      </p:sp>
      <p:sp>
        <p:nvSpPr>
          <p:cNvPr id="4" name="Нижний колонтитул 3">
            <a:extLst>
              <a:ext uri="{FF2B5EF4-FFF2-40B4-BE49-F238E27FC236}">
                <a16:creationId xmlns:a16="http://schemas.microsoft.com/office/drawing/2014/main" xmlns="" id="{46BC19DB-3FDD-4EFA-8425-A09EBE14A543}"/>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593AC23C-2403-40AF-AC41-9DB96EBC7D14}"/>
              </a:ext>
            </a:extLst>
          </p:cNvPr>
          <p:cNvSpPr>
            <a:spLocks noGrp="1"/>
          </p:cNvSpPr>
          <p:nvPr>
            <p:ph type="sldNum" sz="quarter" idx="12"/>
          </p:nvPr>
        </p:nvSpPr>
        <p:spPr/>
        <p:txBody>
          <a:bodyPr/>
          <a:lstStyle/>
          <a:p>
            <a:fld id="{725C68B6-61C2-468F-89AB-4B9F7531AA68}" type="slidenum">
              <a:rPr lang="ru-RU" smtClean="0"/>
              <a:pPr/>
              <a:t>11</a:t>
            </a:fld>
            <a:endParaRPr lang="ru-RU" dirty="0"/>
          </a:p>
        </p:txBody>
      </p:sp>
      <p:pic>
        <p:nvPicPr>
          <p:cNvPr id="7" name="Рисунок 6">
            <a:extLst>
              <a:ext uri="{FF2B5EF4-FFF2-40B4-BE49-F238E27FC236}">
                <a16:creationId xmlns:a16="http://schemas.microsoft.com/office/drawing/2014/main" xmlns="" id="{95B2BFD3-4E73-467A-A829-DECAB9EF024E}"/>
              </a:ext>
            </a:extLst>
          </p:cNvPr>
          <p:cNvPicPr>
            <a:picLocks noChangeAspect="1"/>
          </p:cNvPicPr>
          <p:nvPr/>
        </p:nvPicPr>
        <p:blipFill rotWithShape="1">
          <a:blip r:embed="rId2">
            <a:extLst>
              <a:ext uri="{28A0092B-C50C-407E-A947-70E740481C1C}">
                <a14:useLocalDpi xmlns:a14="http://schemas.microsoft.com/office/drawing/2010/main" val="0"/>
              </a:ext>
            </a:extLst>
          </a:blip>
          <a:srcRect l="2165" t="2139" r="2456" b="52102"/>
          <a:stretch/>
        </p:blipFill>
        <p:spPr>
          <a:xfrm>
            <a:off x="479900" y="1077450"/>
            <a:ext cx="8388934" cy="2068082"/>
          </a:xfrm>
          <a:prstGeom prst="rect">
            <a:avLst/>
          </a:prstGeom>
        </p:spPr>
      </p:pic>
      <p:sp>
        <p:nvSpPr>
          <p:cNvPr id="9" name="TextBox 8">
            <a:extLst>
              <a:ext uri="{FF2B5EF4-FFF2-40B4-BE49-F238E27FC236}">
                <a16:creationId xmlns:a16="http://schemas.microsoft.com/office/drawing/2014/main" xmlns="" id="{38D58C64-B884-40D2-867E-337266F83A34}"/>
              </a:ext>
            </a:extLst>
          </p:cNvPr>
          <p:cNvSpPr txBox="1"/>
          <p:nvPr/>
        </p:nvSpPr>
        <p:spPr>
          <a:xfrm>
            <a:off x="274375" y="3699390"/>
            <a:ext cx="2376263" cy="415498"/>
          </a:xfrm>
          <a:prstGeom prst="rect">
            <a:avLst/>
          </a:prstGeom>
          <a:noFill/>
        </p:spPr>
        <p:txBody>
          <a:bodyPr wrap="square" rtlCol="0">
            <a:spAutoFit/>
          </a:bodyPr>
          <a:lstStyle/>
          <a:p>
            <a:r>
              <a:rPr lang="ru-RU" sz="1050" dirty="0"/>
              <a:t>Указывается наименование товара </a:t>
            </a:r>
            <a:r>
              <a:rPr lang="ru-RU" sz="1050" b="1" dirty="0">
                <a:hlinkClick r:id="rId3"/>
              </a:rPr>
              <a:t>(согласно приложению № 1).</a:t>
            </a:r>
            <a:endParaRPr lang="ru-RU" sz="1050" b="1" dirty="0"/>
          </a:p>
        </p:txBody>
      </p:sp>
      <p:cxnSp>
        <p:nvCxnSpPr>
          <p:cNvPr id="11" name="Прямая со стрелкой 10">
            <a:extLst>
              <a:ext uri="{FF2B5EF4-FFF2-40B4-BE49-F238E27FC236}">
                <a16:creationId xmlns:a16="http://schemas.microsoft.com/office/drawing/2014/main" xmlns="" id="{FDA33C4F-B3D7-48F3-887B-132B366B5320}"/>
              </a:ext>
            </a:extLst>
          </p:cNvPr>
          <p:cNvCxnSpPr>
            <a:cxnSpLocks/>
          </p:cNvCxnSpPr>
          <p:nvPr/>
        </p:nvCxnSpPr>
        <p:spPr>
          <a:xfrm>
            <a:off x="1475656" y="3134300"/>
            <a:ext cx="0" cy="538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8705094B-4C55-48CF-ADB0-D1842FC2FD15}"/>
              </a:ext>
            </a:extLst>
          </p:cNvPr>
          <p:cNvCxnSpPr>
            <a:cxnSpLocks/>
          </p:cNvCxnSpPr>
          <p:nvPr/>
        </p:nvCxnSpPr>
        <p:spPr>
          <a:xfrm>
            <a:off x="3179271" y="3145532"/>
            <a:ext cx="24577" cy="288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xmlns="" id="{DDF2769A-D3CC-42B7-B6F0-A3E801959E12}"/>
              </a:ext>
            </a:extLst>
          </p:cNvPr>
          <p:cNvCxnSpPr>
            <a:cxnSpLocks/>
            <a:endCxn id="22" idx="0"/>
          </p:cNvCxnSpPr>
          <p:nvPr/>
        </p:nvCxnSpPr>
        <p:spPr>
          <a:xfrm>
            <a:off x="2601485" y="3153032"/>
            <a:ext cx="63964" cy="1073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197A4FB9-404C-4828-ACD0-7E74F1E464A7}"/>
              </a:ext>
            </a:extLst>
          </p:cNvPr>
          <p:cNvSpPr txBox="1"/>
          <p:nvPr/>
        </p:nvSpPr>
        <p:spPr>
          <a:xfrm>
            <a:off x="1767009" y="4226889"/>
            <a:ext cx="1796879" cy="900246"/>
          </a:xfrm>
          <a:prstGeom prst="rect">
            <a:avLst/>
          </a:prstGeom>
          <a:noFill/>
        </p:spPr>
        <p:txBody>
          <a:bodyPr wrap="square" rtlCol="0">
            <a:spAutoFit/>
          </a:bodyPr>
          <a:lstStyle/>
          <a:p>
            <a:r>
              <a:rPr lang="ru-RU" sz="1050" dirty="0"/>
              <a:t>Проставляется код строки «70», означающий, что по данной строке приведены сведения о розничной продаже товаров.</a:t>
            </a:r>
          </a:p>
        </p:txBody>
      </p:sp>
      <p:sp>
        <p:nvSpPr>
          <p:cNvPr id="23" name="Левая фигурная скобка 22">
            <a:extLst>
              <a:ext uri="{FF2B5EF4-FFF2-40B4-BE49-F238E27FC236}">
                <a16:creationId xmlns:a16="http://schemas.microsoft.com/office/drawing/2014/main" xmlns="" id="{95ECB59D-3C0F-4FBE-BB71-BE0011BE971B}"/>
              </a:ext>
            </a:extLst>
          </p:cNvPr>
          <p:cNvSpPr/>
          <p:nvPr/>
        </p:nvSpPr>
        <p:spPr>
          <a:xfrm rot="16200000">
            <a:off x="4933769" y="2715211"/>
            <a:ext cx="212569" cy="122413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4" name="TextBox 23">
            <a:extLst>
              <a:ext uri="{FF2B5EF4-FFF2-40B4-BE49-F238E27FC236}">
                <a16:creationId xmlns:a16="http://schemas.microsoft.com/office/drawing/2014/main" xmlns="" id="{A365894C-1C68-4DDD-82E6-A9C98FA2686F}"/>
              </a:ext>
            </a:extLst>
          </p:cNvPr>
          <p:cNvSpPr txBox="1"/>
          <p:nvPr/>
        </p:nvSpPr>
        <p:spPr>
          <a:xfrm>
            <a:off x="4474813" y="3504843"/>
            <a:ext cx="1152128" cy="253916"/>
          </a:xfrm>
          <a:prstGeom prst="rect">
            <a:avLst/>
          </a:prstGeom>
          <a:noFill/>
        </p:spPr>
        <p:txBody>
          <a:bodyPr wrap="square" rtlCol="0">
            <a:spAutoFit/>
          </a:bodyPr>
          <a:lstStyle/>
          <a:p>
            <a:r>
              <a:rPr lang="ru-RU" sz="1050" dirty="0"/>
              <a:t>Не заполняется.</a:t>
            </a:r>
          </a:p>
        </p:txBody>
      </p:sp>
      <p:cxnSp>
        <p:nvCxnSpPr>
          <p:cNvPr id="26" name="Прямая со стрелкой 25">
            <a:extLst>
              <a:ext uri="{FF2B5EF4-FFF2-40B4-BE49-F238E27FC236}">
                <a16:creationId xmlns:a16="http://schemas.microsoft.com/office/drawing/2014/main" xmlns="" id="{03AA3C7C-6EC7-4823-B066-CF275C0046EA}"/>
              </a:ext>
            </a:extLst>
          </p:cNvPr>
          <p:cNvCxnSpPr>
            <a:cxnSpLocks/>
          </p:cNvCxnSpPr>
          <p:nvPr/>
        </p:nvCxnSpPr>
        <p:spPr>
          <a:xfrm flipH="1">
            <a:off x="8423431" y="3183052"/>
            <a:ext cx="8190" cy="3217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12ECF015-12EE-4504-B117-B88127BB7B46}"/>
              </a:ext>
            </a:extLst>
          </p:cNvPr>
          <p:cNvSpPr txBox="1"/>
          <p:nvPr/>
        </p:nvSpPr>
        <p:spPr>
          <a:xfrm>
            <a:off x="7972227" y="3542363"/>
            <a:ext cx="1105812" cy="707886"/>
          </a:xfrm>
          <a:prstGeom prst="rect">
            <a:avLst/>
          </a:prstGeom>
          <a:noFill/>
        </p:spPr>
        <p:txBody>
          <a:bodyPr wrap="square" rtlCol="0">
            <a:spAutoFit/>
          </a:bodyPr>
          <a:lstStyle/>
          <a:p>
            <a:r>
              <a:rPr lang="ru-RU" sz="1000" dirty="0"/>
              <a:t>Сведения об остатках на конец отчетного месяца.</a:t>
            </a:r>
            <a:endParaRPr lang="ru-RU" sz="600" dirty="0"/>
          </a:p>
        </p:txBody>
      </p:sp>
      <p:sp>
        <p:nvSpPr>
          <p:cNvPr id="17" name="TextBox 16">
            <a:extLst>
              <a:ext uri="{FF2B5EF4-FFF2-40B4-BE49-F238E27FC236}">
                <a16:creationId xmlns:a16="http://schemas.microsoft.com/office/drawing/2014/main" xmlns="" id="{837D26E5-2755-4C28-9ADB-CB3B236A19B5}"/>
              </a:ext>
            </a:extLst>
          </p:cNvPr>
          <p:cNvSpPr txBox="1"/>
          <p:nvPr/>
        </p:nvSpPr>
        <p:spPr>
          <a:xfrm>
            <a:off x="2710362" y="3489603"/>
            <a:ext cx="955413" cy="253916"/>
          </a:xfrm>
          <a:prstGeom prst="rect">
            <a:avLst/>
          </a:prstGeom>
          <a:noFill/>
        </p:spPr>
        <p:txBody>
          <a:bodyPr wrap="square" rtlCol="0">
            <a:spAutoFit/>
          </a:bodyPr>
          <a:lstStyle/>
          <a:p>
            <a:r>
              <a:rPr lang="ru-RU" sz="1050" dirty="0"/>
              <a:t>Тыс. рублей</a:t>
            </a:r>
            <a:endParaRPr lang="ru-RU" sz="1050" b="1" dirty="0"/>
          </a:p>
        </p:txBody>
      </p:sp>
      <p:cxnSp>
        <p:nvCxnSpPr>
          <p:cNvPr id="19" name="Прямая со стрелкой 18">
            <a:extLst>
              <a:ext uri="{FF2B5EF4-FFF2-40B4-BE49-F238E27FC236}">
                <a16:creationId xmlns:a16="http://schemas.microsoft.com/office/drawing/2014/main" xmlns="" id="{ECD988BA-177C-40D6-82F8-CD992F7DE17E}"/>
              </a:ext>
            </a:extLst>
          </p:cNvPr>
          <p:cNvCxnSpPr>
            <a:cxnSpLocks/>
          </p:cNvCxnSpPr>
          <p:nvPr/>
        </p:nvCxnSpPr>
        <p:spPr>
          <a:xfrm flipH="1">
            <a:off x="6000338" y="3166721"/>
            <a:ext cx="219617" cy="8429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8C768848-FB67-4A93-A19C-C2CFCBABE79C}"/>
              </a:ext>
            </a:extLst>
          </p:cNvPr>
          <p:cNvSpPr txBox="1"/>
          <p:nvPr/>
        </p:nvSpPr>
        <p:spPr>
          <a:xfrm>
            <a:off x="5222785" y="4104309"/>
            <a:ext cx="1538467" cy="738664"/>
          </a:xfrm>
          <a:prstGeom prst="rect">
            <a:avLst/>
          </a:prstGeom>
          <a:noFill/>
        </p:spPr>
        <p:txBody>
          <a:bodyPr wrap="square" rtlCol="0">
            <a:spAutoFit/>
          </a:bodyPr>
          <a:lstStyle/>
          <a:p>
            <a:r>
              <a:rPr lang="ru-RU" sz="1050" dirty="0"/>
              <a:t>Приводятся сведения о розничной продаже данного товара за отчетный месяц.</a:t>
            </a:r>
          </a:p>
        </p:txBody>
      </p:sp>
      <p:sp>
        <p:nvSpPr>
          <p:cNvPr id="25" name="Левая фигурная скобка 24">
            <a:extLst>
              <a:ext uri="{FF2B5EF4-FFF2-40B4-BE49-F238E27FC236}">
                <a16:creationId xmlns:a16="http://schemas.microsoft.com/office/drawing/2014/main" xmlns="" id="{98715262-3D58-4D36-ACA8-A12A4165D5F6}"/>
              </a:ext>
            </a:extLst>
          </p:cNvPr>
          <p:cNvSpPr/>
          <p:nvPr/>
        </p:nvSpPr>
        <p:spPr>
          <a:xfrm rot="16200000">
            <a:off x="7298108" y="2747758"/>
            <a:ext cx="212569" cy="122413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7" name="TextBox 26">
            <a:extLst>
              <a:ext uri="{FF2B5EF4-FFF2-40B4-BE49-F238E27FC236}">
                <a16:creationId xmlns:a16="http://schemas.microsoft.com/office/drawing/2014/main" xmlns="" id="{6536F60B-8349-4E9A-A821-23204F4C14AA}"/>
              </a:ext>
            </a:extLst>
          </p:cNvPr>
          <p:cNvSpPr txBox="1"/>
          <p:nvPr/>
        </p:nvSpPr>
        <p:spPr>
          <a:xfrm>
            <a:off x="6839152" y="3537390"/>
            <a:ext cx="1152128" cy="253916"/>
          </a:xfrm>
          <a:prstGeom prst="rect">
            <a:avLst/>
          </a:prstGeom>
          <a:noFill/>
        </p:spPr>
        <p:txBody>
          <a:bodyPr wrap="square" rtlCol="0">
            <a:spAutoFit/>
          </a:bodyPr>
          <a:lstStyle/>
          <a:p>
            <a:r>
              <a:rPr lang="ru-RU" sz="1050" dirty="0"/>
              <a:t>Не заполняется.</a:t>
            </a:r>
          </a:p>
        </p:txBody>
      </p:sp>
    </p:spTree>
    <p:extLst>
      <p:ext uri="{BB962C8B-B14F-4D97-AF65-F5344CB8AC3E}">
        <p14:creationId xmlns:p14="http://schemas.microsoft.com/office/powerpoint/2010/main" val="3100942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4CC90AF-E79F-4C1B-B52B-AC4FC7EA40B2}"/>
              </a:ext>
            </a:extLst>
          </p:cNvPr>
          <p:cNvSpPr>
            <a:spLocks noGrp="1"/>
          </p:cNvSpPr>
          <p:nvPr>
            <p:ph type="title"/>
          </p:nvPr>
        </p:nvSpPr>
        <p:spPr/>
        <p:txBody>
          <a:bodyPr/>
          <a:lstStyle/>
          <a:p>
            <a:pPr algn="l"/>
            <a:r>
              <a:rPr lang="ru-RU" b="1" dirty="0"/>
              <a:t>Раздел 5. </a:t>
            </a:r>
            <a:r>
              <a:rPr lang="ru-RU" dirty="0">
                <a:solidFill>
                  <a:schemeClr val="tx1">
                    <a:lumMod val="50000"/>
                    <a:lumOff val="50000"/>
                  </a:schemeClr>
                </a:solidFill>
              </a:rPr>
              <a:t>Сведения об оптовой продаже отдельных товаров</a:t>
            </a:r>
            <a:endParaRPr lang="ru-RU" b="1" dirty="0">
              <a:solidFill>
                <a:schemeClr val="tx1">
                  <a:lumMod val="50000"/>
                  <a:lumOff val="50000"/>
                </a:schemeClr>
              </a:solidFill>
            </a:endParaRPr>
          </a:p>
        </p:txBody>
      </p:sp>
      <p:sp>
        <p:nvSpPr>
          <p:cNvPr id="4" name="Нижний колонтитул 3">
            <a:extLst>
              <a:ext uri="{FF2B5EF4-FFF2-40B4-BE49-F238E27FC236}">
                <a16:creationId xmlns:a16="http://schemas.microsoft.com/office/drawing/2014/main" xmlns="" id="{46BC19DB-3FDD-4EFA-8425-A09EBE14A543}"/>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593AC23C-2403-40AF-AC41-9DB96EBC7D14}"/>
              </a:ext>
            </a:extLst>
          </p:cNvPr>
          <p:cNvSpPr>
            <a:spLocks noGrp="1"/>
          </p:cNvSpPr>
          <p:nvPr>
            <p:ph type="sldNum" sz="quarter" idx="12"/>
          </p:nvPr>
        </p:nvSpPr>
        <p:spPr/>
        <p:txBody>
          <a:bodyPr/>
          <a:lstStyle/>
          <a:p>
            <a:fld id="{725C68B6-61C2-468F-89AB-4B9F7531AA68}" type="slidenum">
              <a:rPr lang="ru-RU" smtClean="0"/>
              <a:pPr/>
              <a:t>12</a:t>
            </a:fld>
            <a:endParaRPr lang="ru-RU" dirty="0"/>
          </a:p>
        </p:txBody>
      </p:sp>
      <p:pic>
        <p:nvPicPr>
          <p:cNvPr id="7" name="Рисунок 6">
            <a:extLst>
              <a:ext uri="{FF2B5EF4-FFF2-40B4-BE49-F238E27FC236}">
                <a16:creationId xmlns:a16="http://schemas.microsoft.com/office/drawing/2014/main" xmlns="" id="{95B2BFD3-4E73-467A-A829-DECAB9EF024E}"/>
              </a:ext>
            </a:extLst>
          </p:cNvPr>
          <p:cNvPicPr>
            <a:picLocks noChangeAspect="1"/>
          </p:cNvPicPr>
          <p:nvPr/>
        </p:nvPicPr>
        <p:blipFill rotWithShape="1">
          <a:blip r:embed="rId2">
            <a:extLst>
              <a:ext uri="{28A0092B-C50C-407E-A947-70E740481C1C}">
                <a14:useLocalDpi xmlns:a14="http://schemas.microsoft.com/office/drawing/2010/main" val="0"/>
              </a:ext>
            </a:extLst>
          </a:blip>
          <a:srcRect l="2165" t="2139" r="2456" b="52102"/>
          <a:stretch/>
        </p:blipFill>
        <p:spPr>
          <a:xfrm>
            <a:off x="479900" y="1077450"/>
            <a:ext cx="8388934" cy="2068082"/>
          </a:xfrm>
          <a:prstGeom prst="rect">
            <a:avLst/>
          </a:prstGeom>
        </p:spPr>
      </p:pic>
      <p:sp>
        <p:nvSpPr>
          <p:cNvPr id="9" name="TextBox 8">
            <a:extLst>
              <a:ext uri="{FF2B5EF4-FFF2-40B4-BE49-F238E27FC236}">
                <a16:creationId xmlns:a16="http://schemas.microsoft.com/office/drawing/2014/main" xmlns="" id="{38D58C64-B884-40D2-867E-337266F83A34}"/>
              </a:ext>
            </a:extLst>
          </p:cNvPr>
          <p:cNvSpPr txBox="1"/>
          <p:nvPr/>
        </p:nvSpPr>
        <p:spPr>
          <a:xfrm>
            <a:off x="274376" y="3699390"/>
            <a:ext cx="2071254" cy="415498"/>
          </a:xfrm>
          <a:prstGeom prst="rect">
            <a:avLst/>
          </a:prstGeom>
          <a:noFill/>
        </p:spPr>
        <p:txBody>
          <a:bodyPr wrap="square" rtlCol="0">
            <a:spAutoFit/>
          </a:bodyPr>
          <a:lstStyle/>
          <a:p>
            <a:r>
              <a:rPr lang="ru-RU" sz="1050" dirty="0"/>
              <a:t>Заполняются в соответствии с </a:t>
            </a:r>
            <a:r>
              <a:rPr lang="ru-RU" sz="1050" b="1" dirty="0">
                <a:hlinkClick r:id="rId3"/>
              </a:rPr>
              <a:t>приложением № 2.</a:t>
            </a:r>
            <a:endParaRPr lang="ru-RU" sz="1050" b="1" dirty="0"/>
          </a:p>
        </p:txBody>
      </p:sp>
      <p:cxnSp>
        <p:nvCxnSpPr>
          <p:cNvPr id="11" name="Прямая со стрелкой 10">
            <a:extLst>
              <a:ext uri="{FF2B5EF4-FFF2-40B4-BE49-F238E27FC236}">
                <a16:creationId xmlns:a16="http://schemas.microsoft.com/office/drawing/2014/main" xmlns="" id="{FDA33C4F-B3D7-48F3-887B-132B366B5320}"/>
              </a:ext>
            </a:extLst>
          </p:cNvPr>
          <p:cNvCxnSpPr>
            <a:cxnSpLocks/>
          </p:cNvCxnSpPr>
          <p:nvPr/>
        </p:nvCxnSpPr>
        <p:spPr>
          <a:xfrm>
            <a:off x="1475656" y="3134300"/>
            <a:ext cx="0" cy="538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8705094B-4C55-48CF-ADB0-D1842FC2FD15}"/>
              </a:ext>
            </a:extLst>
          </p:cNvPr>
          <p:cNvCxnSpPr>
            <a:cxnSpLocks/>
          </p:cNvCxnSpPr>
          <p:nvPr/>
        </p:nvCxnSpPr>
        <p:spPr>
          <a:xfrm flipH="1">
            <a:off x="2048027" y="3167410"/>
            <a:ext cx="1151372" cy="4969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xmlns="" id="{DDF2769A-D3CC-42B7-B6F0-A3E801959E12}"/>
              </a:ext>
            </a:extLst>
          </p:cNvPr>
          <p:cNvCxnSpPr>
            <a:cxnSpLocks/>
          </p:cNvCxnSpPr>
          <p:nvPr/>
        </p:nvCxnSpPr>
        <p:spPr>
          <a:xfrm>
            <a:off x="2601485" y="3153032"/>
            <a:ext cx="149586" cy="8565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197A4FB9-404C-4828-ACD0-7E74F1E464A7}"/>
              </a:ext>
            </a:extLst>
          </p:cNvPr>
          <p:cNvSpPr txBox="1"/>
          <p:nvPr/>
        </p:nvSpPr>
        <p:spPr>
          <a:xfrm>
            <a:off x="1880128" y="4114888"/>
            <a:ext cx="2259596" cy="1061829"/>
          </a:xfrm>
          <a:prstGeom prst="rect">
            <a:avLst/>
          </a:prstGeom>
          <a:noFill/>
        </p:spPr>
        <p:txBody>
          <a:bodyPr wrap="square" rtlCol="0">
            <a:spAutoFit/>
          </a:bodyPr>
          <a:lstStyle/>
          <a:p>
            <a:r>
              <a:rPr lang="ru-RU" sz="1050" dirty="0"/>
              <a:t>Проставляется код строки «80», означающий, что по данной строке приведены сведения об оптовой продаже товаров, приобретенных на стороне и предназначенных для перепродажи ЮЛ или ИП.</a:t>
            </a:r>
          </a:p>
        </p:txBody>
      </p:sp>
      <p:sp>
        <p:nvSpPr>
          <p:cNvPr id="23" name="Левая фигурная скобка 22">
            <a:extLst>
              <a:ext uri="{FF2B5EF4-FFF2-40B4-BE49-F238E27FC236}">
                <a16:creationId xmlns:a16="http://schemas.microsoft.com/office/drawing/2014/main" xmlns="" id="{95ECB59D-3C0F-4FBE-BB71-BE0011BE971B}"/>
              </a:ext>
            </a:extLst>
          </p:cNvPr>
          <p:cNvSpPr/>
          <p:nvPr/>
        </p:nvSpPr>
        <p:spPr>
          <a:xfrm rot="16200000">
            <a:off x="4933769" y="2715211"/>
            <a:ext cx="212569" cy="122413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4" name="TextBox 23">
            <a:extLst>
              <a:ext uri="{FF2B5EF4-FFF2-40B4-BE49-F238E27FC236}">
                <a16:creationId xmlns:a16="http://schemas.microsoft.com/office/drawing/2014/main" xmlns="" id="{A365894C-1C68-4DDD-82E6-A9C98FA2686F}"/>
              </a:ext>
            </a:extLst>
          </p:cNvPr>
          <p:cNvSpPr txBox="1"/>
          <p:nvPr/>
        </p:nvSpPr>
        <p:spPr>
          <a:xfrm>
            <a:off x="4474813" y="3504843"/>
            <a:ext cx="1152128" cy="253916"/>
          </a:xfrm>
          <a:prstGeom prst="rect">
            <a:avLst/>
          </a:prstGeom>
          <a:noFill/>
        </p:spPr>
        <p:txBody>
          <a:bodyPr wrap="square" rtlCol="0">
            <a:spAutoFit/>
          </a:bodyPr>
          <a:lstStyle/>
          <a:p>
            <a:r>
              <a:rPr lang="ru-RU" sz="1050" dirty="0"/>
              <a:t>Не заполняется.</a:t>
            </a:r>
          </a:p>
        </p:txBody>
      </p:sp>
      <p:cxnSp>
        <p:nvCxnSpPr>
          <p:cNvPr id="26" name="Прямая со стрелкой 25">
            <a:extLst>
              <a:ext uri="{FF2B5EF4-FFF2-40B4-BE49-F238E27FC236}">
                <a16:creationId xmlns:a16="http://schemas.microsoft.com/office/drawing/2014/main" xmlns="" id="{03AA3C7C-6EC7-4823-B066-CF275C0046EA}"/>
              </a:ext>
            </a:extLst>
          </p:cNvPr>
          <p:cNvCxnSpPr>
            <a:cxnSpLocks/>
          </p:cNvCxnSpPr>
          <p:nvPr/>
        </p:nvCxnSpPr>
        <p:spPr>
          <a:xfrm flipH="1">
            <a:off x="8423431" y="3183052"/>
            <a:ext cx="8190" cy="3217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12ECF015-12EE-4504-B117-B88127BB7B46}"/>
              </a:ext>
            </a:extLst>
          </p:cNvPr>
          <p:cNvSpPr txBox="1"/>
          <p:nvPr/>
        </p:nvSpPr>
        <p:spPr>
          <a:xfrm>
            <a:off x="7972227" y="3542363"/>
            <a:ext cx="1105812" cy="707886"/>
          </a:xfrm>
          <a:prstGeom prst="rect">
            <a:avLst/>
          </a:prstGeom>
          <a:noFill/>
        </p:spPr>
        <p:txBody>
          <a:bodyPr wrap="square" rtlCol="0">
            <a:spAutoFit/>
          </a:bodyPr>
          <a:lstStyle/>
          <a:p>
            <a:r>
              <a:rPr lang="ru-RU" sz="1000" dirty="0"/>
              <a:t>Сведения об остатках на конец отчетного месяца.</a:t>
            </a:r>
            <a:endParaRPr lang="ru-RU" sz="600" dirty="0"/>
          </a:p>
        </p:txBody>
      </p:sp>
      <p:cxnSp>
        <p:nvCxnSpPr>
          <p:cNvPr id="19" name="Прямая со стрелкой 18">
            <a:extLst>
              <a:ext uri="{FF2B5EF4-FFF2-40B4-BE49-F238E27FC236}">
                <a16:creationId xmlns:a16="http://schemas.microsoft.com/office/drawing/2014/main" xmlns="" id="{ECD988BA-177C-40D6-82F8-CD992F7DE17E}"/>
              </a:ext>
            </a:extLst>
          </p:cNvPr>
          <p:cNvCxnSpPr>
            <a:cxnSpLocks/>
          </p:cNvCxnSpPr>
          <p:nvPr/>
        </p:nvCxnSpPr>
        <p:spPr>
          <a:xfrm flipH="1">
            <a:off x="6000338" y="3166721"/>
            <a:ext cx="219617" cy="8429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8C768848-FB67-4A93-A19C-C2CFCBABE79C}"/>
              </a:ext>
            </a:extLst>
          </p:cNvPr>
          <p:cNvSpPr txBox="1"/>
          <p:nvPr/>
        </p:nvSpPr>
        <p:spPr>
          <a:xfrm>
            <a:off x="5222785" y="4104309"/>
            <a:ext cx="1538467" cy="738664"/>
          </a:xfrm>
          <a:prstGeom prst="rect">
            <a:avLst/>
          </a:prstGeom>
          <a:noFill/>
        </p:spPr>
        <p:txBody>
          <a:bodyPr wrap="square" rtlCol="0">
            <a:spAutoFit/>
          </a:bodyPr>
          <a:lstStyle/>
          <a:p>
            <a:r>
              <a:rPr lang="ru-RU" sz="1050" dirty="0"/>
              <a:t>Приводятся сведения об оптовой продаже каждого товара за отчетный месяц.</a:t>
            </a:r>
          </a:p>
        </p:txBody>
      </p:sp>
      <p:sp>
        <p:nvSpPr>
          <p:cNvPr id="25" name="Левая фигурная скобка 24">
            <a:extLst>
              <a:ext uri="{FF2B5EF4-FFF2-40B4-BE49-F238E27FC236}">
                <a16:creationId xmlns:a16="http://schemas.microsoft.com/office/drawing/2014/main" xmlns="" id="{98715262-3D58-4D36-ACA8-A12A4165D5F6}"/>
              </a:ext>
            </a:extLst>
          </p:cNvPr>
          <p:cNvSpPr/>
          <p:nvPr/>
        </p:nvSpPr>
        <p:spPr>
          <a:xfrm rot="16200000">
            <a:off x="7298108" y="2747758"/>
            <a:ext cx="212569" cy="122413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7" name="TextBox 26">
            <a:extLst>
              <a:ext uri="{FF2B5EF4-FFF2-40B4-BE49-F238E27FC236}">
                <a16:creationId xmlns:a16="http://schemas.microsoft.com/office/drawing/2014/main" xmlns="" id="{6536F60B-8349-4E9A-A821-23204F4C14AA}"/>
              </a:ext>
            </a:extLst>
          </p:cNvPr>
          <p:cNvSpPr txBox="1"/>
          <p:nvPr/>
        </p:nvSpPr>
        <p:spPr>
          <a:xfrm>
            <a:off x="6839152" y="3537390"/>
            <a:ext cx="1152128" cy="253916"/>
          </a:xfrm>
          <a:prstGeom prst="rect">
            <a:avLst/>
          </a:prstGeom>
          <a:noFill/>
        </p:spPr>
        <p:txBody>
          <a:bodyPr wrap="square" rtlCol="0">
            <a:spAutoFit/>
          </a:bodyPr>
          <a:lstStyle/>
          <a:p>
            <a:r>
              <a:rPr lang="ru-RU" sz="1050" dirty="0"/>
              <a:t>Не заполняется.</a:t>
            </a:r>
          </a:p>
        </p:txBody>
      </p:sp>
    </p:spTree>
    <p:extLst>
      <p:ext uri="{BB962C8B-B14F-4D97-AF65-F5344CB8AC3E}">
        <p14:creationId xmlns:p14="http://schemas.microsoft.com/office/powerpoint/2010/main" val="31679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a:extLst>
              <a:ext uri="{FF2B5EF4-FFF2-40B4-BE49-F238E27FC236}">
                <a16:creationId xmlns:a16="http://schemas.microsoft.com/office/drawing/2014/main" xmlns="" id="{BB31D9F6-BD45-453C-805C-97AB57D027AC}"/>
              </a:ext>
            </a:extLst>
          </p:cNvPr>
          <p:cNvSpPr>
            <a:spLocks noGrp="1"/>
          </p:cNvSpPr>
          <p:nvPr>
            <p:ph type="sldNum" sz="quarter" idx="12"/>
          </p:nvPr>
        </p:nvSpPr>
        <p:spPr/>
        <p:txBody>
          <a:bodyPr/>
          <a:lstStyle/>
          <a:p>
            <a:fld id="{725C68B6-61C2-468F-89AB-4B9F7531AA68}" type="slidenum">
              <a:rPr lang="ru-RU" smtClean="0"/>
              <a:pPr/>
              <a:t>13</a:t>
            </a:fld>
            <a:endParaRPr lang="ru-RU"/>
          </a:p>
        </p:txBody>
      </p:sp>
      <p:sp>
        <p:nvSpPr>
          <p:cNvPr id="4" name="Прямоугольник 3">
            <a:extLst>
              <a:ext uri="{FF2B5EF4-FFF2-40B4-BE49-F238E27FC236}">
                <a16:creationId xmlns:a16="http://schemas.microsoft.com/office/drawing/2014/main" xmlns="" id="{1E819A83-CF93-4D9F-8ACE-410745A3305E}"/>
              </a:ext>
            </a:extLst>
          </p:cNvPr>
          <p:cNvSpPr/>
          <p:nvPr/>
        </p:nvSpPr>
        <p:spPr>
          <a:xfrm>
            <a:off x="2286000" y="697260"/>
            <a:ext cx="4572000" cy="4108817"/>
          </a:xfrm>
          <a:prstGeom prst="rect">
            <a:avLst/>
          </a:prstGeom>
        </p:spPr>
        <p:txBody>
          <a:bodyPr>
            <a:spAutoFit/>
          </a:bodyPr>
          <a:lstStyle/>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заполнения  ф.№ П-1:</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отдел статистики предприятий  </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 (4112) 42-47-77</a:t>
            </a:r>
          </a:p>
          <a:p>
            <a:pPr algn="ctr">
              <a:defRPr/>
            </a:pPr>
            <a:r>
              <a:rPr lang="ru-RU" dirty="0" err="1">
                <a:effectLst>
                  <a:outerShdw blurRad="38100" dist="38100" dir="2700000" algn="tl">
                    <a:srgbClr val="000000">
                      <a:alpha val="43137"/>
                    </a:srgbClr>
                  </a:outerShdw>
                </a:effectLst>
                <a:latin typeface="Arial" pitchFamily="34" charset="0"/>
                <a:cs typeface="Arial" pitchFamily="34" charset="0"/>
              </a:rPr>
              <a:t>Стрекаловская</a:t>
            </a:r>
            <a:r>
              <a:rPr lang="ru-RU" dirty="0">
                <a:effectLst>
                  <a:outerShdw blurRad="38100" dist="38100" dir="2700000" algn="tl">
                    <a:srgbClr val="000000">
                      <a:alpha val="43137"/>
                    </a:srgbClr>
                  </a:outerShdw>
                </a:effectLst>
                <a:latin typeface="Arial" pitchFamily="34" charset="0"/>
                <a:cs typeface="Arial" pitchFamily="34" charset="0"/>
              </a:rPr>
              <a:t> Мария Владимировна,</a:t>
            </a:r>
          </a:p>
          <a:p>
            <a:pPr algn="ctr">
              <a:defRPr/>
            </a:pPr>
            <a:r>
              <a:rPr lang="ru-RU" dirty="0" err="1">
                <a:effectLst>
                  <a:outerShdw blurRad="38100" dist="38100" dir="2700000" algn="tl">
                    <a:srgbClr val="000000">
                      <a:alpha val="43137"/>
                    </a:srgbClr>
                  </a:outerShdw>
                </a:effectLst>
                <a:latin typeface="Arial" pitchFamily="34" charset="0"/>
                <a:cs typeface="Arial" pitchFamily="34" charset="0"/>
              </a:rPr>
              <a:t>Мандиева</a:t>
            </a:r>
            <a:r>
              <a:rPr lang="ru-RU" dirty="0">
                <a:effectLst>
                  <a:outerShdw blurRad="38100" dist="38100" dir="2700000" algn="tl">
                    <a:srgbClr val="000000">
                      <a:alpha val="43137"/>
                    </a:srgbClr>
                  </a:outerShdw>
                </a:effectLst>
                <a:latin typeface="Arial" pitchFamily="34" charset="0"/>
                <a:cs typeface="Arial" pitchFamily="34" charset="0"/>
              </a:rPr>
              <a:t> Ульяна Владимировна</a:t>
            </a:r>
          </a:p>
          <a:p>
            <a:pPr algn="ctr">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представления и сдачи отчета :</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 (4112) 42-37-23, 42-48-18</a:t>
            </a:r>
          </a:p>
          <a:p>
            <a:pPr algn="ctr">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к программному обеспечению</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т.(4112) 42-42-34, 42-30-22</a:t>
            </a:r>
          </a:p>
          <a:p>
            <a:pPr algn="ctr">
              <a:buFont typeface="Wingdings 3" pitchFamily="18" charset="2"/>
              <a:buNone/>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ru-RU" dirty="0">
                <a:effectLst>
                  <a:outerShdw blurRad="38100" dist="38100" dir="2700000" algn="tl">
                    <a:srgbClr val="000000">
                      <a:alpha val="43137"/>
                    </a:srgbClr>
                  </a:outerShdw>
                </a:effectLst>
                <a:latin typeface="Arial" pitchFamily="34" charset="0"/>
                <a:cs typeface="Arial" pitchFamily="34" charset="0"/>
              </a:rPr>
              <a:t>Электронная почта отдела</a:t>
            </a:r>
          </a:p>
          <a:p>
            <a:pPr algn="ctr">
              <a:buFont typeface="Wingdings 3" pitchFamily="18" charset="2"/>
              <a:buNone/>
              <a:defRPr/>
            </a:pPr>
            <a:r>
              <a:rPr lang="en-US" sz="1800" dirty="0">
                <a:solidFill>
                  <a:srgbClr val="FF0000"/>
                </a:solidFill>
                <a:effectLst>
                  <a:outerShdw blurRad="38100" dist="38100" dir="2700000" algn="tl">
                    <a:srgbClr val="000000">
                      <a:alpha val="43137"/>
                    </a:srgbClr>
                  </a:outerShdw>
                </a:effectLst>
                <a:latin typeface="Arial" pitchFamily="34" charset="0"/>
                <a:cs typeface="Arial" pitchFamily="34" charset="0"/>
                <a:hlinkClick r:id="rId2"/>
              </a:rPr>
              <a:t>sakha.04@gks.ru</a:t>
            </a:r>
            <a:endParaRPr lang="ru-RU" sz="1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ru-RU" dirty="0">
                <a:effectLst>
                  <a:outerShdw blurRad="38100" dist="38100" dir="2700000" algn="tl">
                    <a:srgbClr val="000000">
                      <a:alpha val="43137"/>
                    </a:srgbClr>
                  </a:outerShdw>
                </a:effectLst>
                <a:latin typeface="Arial" pitchFamily="34" charset="0"/>
                <a:cs typeface="Arial" pitchFamily="34" charset="0"/>
              </a:rPr>
              <a:t>Сайт Саха(Якутия)</a:t>
            </a:r>
            <a:r>
              <a:rPr lang="ru-RU" dirty="0" err="1">
                <a:effectLst>
                  <a:outerShdw blurRad="38100" dist="38100" dir="2700000" algn="tl">
                    <a:srgbClr val="000000">
                      <a:alpha val="43137"/>
                    </a:srgbClr>
                  </a:outerShdw>
                </a:effectLst>
                <a:latin typeface="Arial" pitchFamily="34" charset="0"/>
                <a:cs typeface="Arial" pitchFamily="34" charset="0"/>
              </a:rPr>
              <a:t>стат</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en-US" sz="1800" dirty="0">
                <a:solidFill>
                  <a:srgbClr val="FF0000"/>
                </a:solidFill>
                <a:effectLst>
                  <a:outerShdw blurRad="38100" dist="38100" dir="2700000" algn="tl">
                    <a:srgbClr val="000000">
                      <a:alpha val="43137"/>
                    </a:srgbClr>
                  </a:outerShdw>
                </a:effectLst>
                <a:latin typeface="Arial" pitchFamily="34" charset="0"/>
                <a:cs typeface="Arial" pitchFamily="34" charset="0"/>
              </a:rPr>
              <a:t>sakha.gks.ru</a:t>
            </a:r>
            <a:r>
              <a:rPr lang="en-US" sz="1800" dirty="0">
                <a:effectLst>
                  <a:outerShdw blurRad="38100" dist="38100" dir="2700000" algn="tl">
                    <a:srgbClr val="000000">
                      <a:alpha val="43137"/>
                    </a:srgbClr>
                  </a:outerShdw>
                </a:effectLst>
                <a:latin typeface="Arial" pitchFamily="34" charset="0"/>
                <a:cs typeface="Arial" pitchFamily="34" charset="0"/>
              </a:rPr>
              <a:t> </a:t>
            </a:r>
            <a:endParaRPr lang="ru-RU" sz="18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54423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a:t>Общие</a:t>
            </a:r>
            <a:r>
              <a:rPr lang="en-US" dirty="0"/>
              <a:t> </a:t>
            </a:r>
            <a:r>
              <a:rPr lang="en-US" dirty="0" err="1"/>
              <a:t>положения</a:t>
            </a:r>
            <a:endParaRPr lang="ru-RU" dirty="0"/>
          </a:p>
        </p:txBody>
      </p:sp>
      <p:sp>
        <p:nvSpPr>
          <p:cNvPr id="4" name="Нижний колонтитул 3"/>
          <p:cNvSpPr>
            <a:spLocks noGrp="1"/>
          </p:cNvSpPr>
          <p:nvPr>
            <p:ph type="ftr" sz="quarter" idx="11"/>
          </p:nvPr>
        </p:nvSpPr>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dirty="0"/>
          </a:p>
        </p:txBody>
      </p:sp>
      <p:graphicFrame>
        <p:nvGraphicFramePr>
          <p:cNvPr id="7" name="Схема 6"/>
          <p:cNvGraphicFramePr/>
          <p:nvPr/>
        </p:nvGraphicFramePr>
        <p:xfrm>
          <a:off x="107504" y="1129308"/>
          <a:ext cx="60960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Схема 7"/>
          <p:cNvGraphicFramePr/>
          <p:nvPr/>
        </p:nvGraphicFramePr>
        <p:xfrm>
          <a:off x="6516217" y="1097304"/>
          <a:ext cx="2376263" cy="37764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323528" y="5017740"/>
            <a:ext cx="4968552" cy="577081"/>
          </a:xfrm>
          <a:prstGeom prst="rect">
            <a:avLst/>
          </a:prstGeom>
          <a:noFill/>
        </p:spPr>
        <p:txBody>
          <a:bodyPr wrap="square" rtlCol="0">
            <a:spAutoFit/>
          </a:bodyPr>
          <a:lstStyle/>
          <a:p>
            <a:r>
              <a:rPr lang="en-US" sz="1050" dirty="0"/>
              <a:t>* </a:t>
            </a:r>
            <a:r>
              <a:rPr lang="en-US" sz="1050" dirty="0" err="1"/>
              <a:t>Некоммерческие</a:t>
            </a:r>
            <a:r>
              <a:rPr lang="en-US" sz="1050" dirty="0"/>
              <a:t> </a:t>
            </a:r>
            <a:r>
              <a:rPr lang="en-US" sz="1050" dirty="0" err="1"/>
              <a:t>органиазции</a:t>
            </a:r>
            <a:r>
              <a:rPr lang="en-US" sz="1050" dirty="0"/>
              <a:t> </a:t>
            </a:r>
            <a:r>
              <a:rPr lang="en-US" sz="1050" dirty="0" err="1"/>
              <a:t>предоставляют</a:t>
            </a:r>
            <a:r>
              <a:rPr lang="en-US" sz="1050" dirty="0"/>
              <a:t> </a:t>
            </a:r>
            <a:r>
              <a:rPr lang="en-US" sz="1050" dirty="0" err="1"/>
              <a:t>форму</a:t>
            </a:r>
            <a:r>
              <a:rPr lang="en-US" sz="1050" dirty="0"/>
              <a:t> </a:t>
            </a:r>
            <a:r>
              <a:rPr lang="en-US" sz="1050" dirty="0" err="1"/>
              <a:t>при</a:t>
            </a:r>
            <a:r>
              <a:rPr lang="en-US" sz="1050" dirty="0"/>
              <a:t> </a:t>
            </a:r>
            <a:r>
              <a:rPr lang="en-US" sz="1050" dirty="0" err="1"/>
              <a:t>осуществлении</a:t>
            </a:r>
            <a:r>
              <a:rPr lang="en-US" sz="1050" dirty="0"/>
              <a:t> </a:t>
            </a:r>
            <a:r>
              <a:rPr lang="en-US" sz="1050" dirty="0" err="1"/>
              <a:t>производства</a:t>
            </a:r>
            <a:r>
              <a:rPr lang="en-US" sz="1050" dirty="0"/>
              <a:t> </a:t>
            </a:r>
            <a:r>
              <a:rPr lang="en-US" sz="1050" dirty="0" err="1"/>
              <a:t>товаров</a:t>
            </a:r>
            <a:r>
              <a:rPr lang="en-US" sz="1050" dirty="0"/>
              <a:t> и </a:t>
            </a:r>
            <a:r>
              <a:rPr lang="en-US" sz="1050" dirty="0" err="1"/>
              <a:t>услуг</a:t>
            </a:r>
            <a:r>
              <a:rPr lang="en-US" sz="1050" dirty="0"/>
              <a:t> </a:t>
            </a:r>
            <a:r>
              <a:rPr lang="en-US" sz="1050" dirty="0" err="1"/>
              <a:t>для</a:t>
            </a:r>
            <a:r>
              <a:rPr lang="en-US" sz="1050" dirty="0"/>
              <a:t> </a:t>
            </a:r>
            <a:r>
              <a:rPr lang="en-US" sz="1050" dirty="0" err="1"/>
              <a:t>реализации</a:t>
            </a:r>
            <a:r>
              <a:rPr lang="en-US" sz="1050" dirty="0"/>
              <a:t> </a:t>
            </a:r>
            <a:r>
              <a:rPr lang="en-US" sz="1050" dirty="0" err="1" smtClean="0"/>
              <a:t>др</a:t>
            </a:r>
            <a:r>
              <a:rPr lang="ru-RU" sz="1050" dirty="0" smtClean="0"/>
              <a:t>у</a:t>
            </a:r>
            <a:r>
              <a:rPr lang="en-US" sz="1050" dirty="0" err="1" smtClean="0"/>
              <a:t>гим</a:t>
            </a:r>
            <a:r>
              <a:rPr lang="en-US" sz="1050" dirty="0" smtClean="0"/>
              <a:t> </a:t>
            </a:r>
            <a:r>
              <a:rPr lang="en-US" sz="1050" dirty="0" err="1"/>
              <a:t>юридическим</a:t>
            </a:r>
            <a:r>
              <a:rPr lang="en-US" sz="1050" dirty="0"/>
              <a:t> и </a:t>
            </a:r>
            <a:r>
              <a:rPr lang="en-US" sz="1050" dirty="0" err="1"/>
              <a:t>физическим</a:t>
            </a:r>
            <a:r>
              <a:rPr lang="en-US" sz="1050" dirty="0"/>
              <a:t> </a:t>
            </a:r>
            <a:r>
              <a:rPr lang="en-US" sz="1050" dirty="0" err="1"/>
              <a:t>лицам</a:t>
            </a:r>
            <a:endParaRPr lang="ru-RU" sz="10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a:t>Предоставление</a:t>
            </a:r>
            <a:r>
              <a:rPr lang="en-US" dirty="0"/>
              <a:t> </a:t>
            </a:r>
            <a:r>
              <a:rPr lang="en-US" dirty="0" err="1"/>
              <a:t>отчетности</a:t>
            </a:r>
            <a:r>
              <a:rPr lang="en-US" dirty="0"/>
              <a:t> </a:t>
            </a:r>
            <a:r>
              <a:rPr lang="en-US" dirty="0" err="1"/>
              <a:t>при</a:t>
            </a:r>
            <a:r>
              <a:rPr lang="en-US" dirty="0"/>
              <a:t> </a:t>
            </a:r>
            <a:r>
              <a:rPr lang="en-US" dirty="0" err="1"/>
              <a:t>наличии</a:t>
            </a:r>
            <a:r>
              <a:rPr lang="en-US" dirty="0"/>
              <a:t> </a:t>
            </a:r>
            <a:r>
              <a:rPr lang="en-US" dirty="0" err="1"/>
              <a:t>территориально</a:t>
            </a:r>
            <a:r>
              <a:rPr lang="en-US" dirty="0"/>
              <a:t> </a:t>
            </a:r>
            <a:r>
              <a:rPr lang="en-US" dirty="0" err="1"/>
              <a:t>обособленных</a:t>
            </a:r>
            <a:r>
              <a:rPr lang="en-US" dirty="0"/>
              <a:t> </a:t>
            </a:r>
            <a:r>
              <a:rPr lang="en-US" dirty="0" err="1"/>
              <a:t>подразделений</a:t>
            </a:r>
            <a:r>
              <a:rPr lang="en-US" dirty="0"/>
              <a:t> (ТОП)</a:t>
            </a:r>
            <a:endParaRPr lang="ru-RU" dirty="0"/>
          </a:p>
        </p:txBody>
      </p:sp>
      <p:sp>
        <p:nvSpPr>
          <p:cNvPr id="4" name="Нижний колонтитул 3"/>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dirty="0"/>
          </a:p>
        </p:txBody>
      </p:sp>
      <p:pic>
        <p:nvPicPr>
          <p:cNvPr id="7" name="Рисунок 6" descr="client_company1600.png"/>
          <p:cNvPicPr>
            <a:picLocks noChangeAspect="1"/>
          </p:cNvPicPr>
          <p:nvPr/>
        </p:nvPicPr>
        <p:blipFill>
          <a:blip r:embed="rId2" cstate="print"/>
          <a:stretch>
            <a:fillRect/>
          </a:stretch>
        </p:blipFill>
        <p:spPr>
          <a:xfrm>
            <a:off x="1115616" y="2713484"/>
            <a:ext cx="1074268" cy="1074268"/>
          </a:xfrm>
          <a:prstGeom prst="rect">
            <a:avLst/>
          </a:prstGeom>
        </p:spPr>
      </p:pic>
      <p:pic>
        <p:nvPicPr>
          <p:cNvPr id="8" name="Рисунок 7" descr="7fca7df2d7569a2e9c5f5e89cb6b98a4.png"/>
          <p:cNvPicPr>
            <a:picLocks noChangeAspect="1"/>
          </p:cNvPicPr>
          <p:nvPr/>
        </p:nvPicPr>
        <p:blipFill>
          <a:blip r:embed="rId3" cstate="print"/>
          <a:stretch>
            <a:fillRect/>
          </a:stretch>
        </p:blipFill>
        <p:spPr>
          <a:xfrm>
            <a:off x="107504" y="3865612"/>
            <a:ext cx="523106" cy="538492"/>
          </a:xfrm>
          <a:prstGeom prst="rect">
            <a:avLst/>
          </a:prstGeom>
        </p:spPr>
      </p:pic>
      <p:pic>
        <p:nvPicPr>
          <p:cNvPr id="9" name="Рисунок 8" descr="7fca7df2d7569a2e9c5f5e89cb6b98a4.png"/>
          <p:cNvPicPr>
            <a:picLocks noChangeAspect="1"/>
          </p:cNvPicPr>
          <p:nvPr/>
        </p:nvPicPr>
        <p:blipFill>
          <a:blip r:embed="rId3" cstate="print"/>
          <a:stretch>
            <a:fillRect/>
          </a:stretch>
        </p:blipFill>
        <p:spPr>
          <a:xfrm>
            <a:off x="1122953" y="4172701"/>
            <a:ext cx="523106" cy="538492"/>
          </a:xfrm>
          <a:prstGeom prst="rect">
            <a:avLst/>
          </a:prstGeom>
        </p:spPr>
      </p:pic>
      <p:pic>
        <p:nvPicPr>
          <p:cNvPr id="10" name="Рисунок 9" descr="7fca7df2d7569a2e9c5f5e89cb6b98a4.png"/>
          <p:cNvPicPr>
            <a:picLocks noChangeAspect="1"/>
          </p:cNvPicPr>
          <p:nvPr/>
        </p:nvPicPr>
        <p:blipFill>
          <a:blip r:embed="rId3" cstate="print"/>
          <a:stretch>
            <a:fillRect/>
          </a:stretch>
        </p:blipFill>
        <p:spPr>
          <a:xfrm>
            <a:off x="2051720" y="4081636"/>
            <a:ext cx="523106" cy="538492"/>
          </a:xfrm>
          <a:prstGeom prst="rect">
            <a:avLst/>
          </a:prstGeom>
        </p:spPr>
      </p:pic>
      <p:pic>
        <p:nvPicPr>
          <p:cNvPr id="12" name="Рисунок 11" descr="client_company1600.png"/>
          <p:cNvPicPr>
            <a:picLocks noChangeAspect="1"/>
          </p:cNvPicPr>
          <p:nvPr/>
        </p:nvPicPr>
        <p:blipFill>
          <a:blip r:embed="rId2" cstate="print"/>
          <a:stretch>
            <a:fillRect/>
          </a:stretch>
        </p:blipFill>
        <p:spPr>
          <a:xfrm>
            <a:off x="4283968" y="2713484"/>
            <a:ext cx="1074268" cy="1074268"/>
          </a:xfrm>
          <a:prstGeom prst="rect">
            <a:avLst/>
          </a:prstGeom>
        </p:spPr>
      </p:pic>
      <p:sp>
        <p:nvSpPr>
          <p:cNvPr id="13" name="TextBox 12"/>
          <p:cNvSpPr txBox="1"/>
          <p:nvPr/>
        </p:nvSpPr>
        <p:spPr>
          <a:xfrm>
            <a:off x="467544" y="1345332"/>
            <a:ext cx="8352928" cy="523220"/>
          </a:xfrm>
          <a:prstGeom prst="rect">
            <a:avLst/>
          </a:prstGeom>
          <a:noFill/>
        </p:spPr>
        <p:txBody>
          <a:bodyPr wrap="square" rtlCol="0">
            <a:spAutoFit/>
          </a:bodyPr>
          <a:lstStyle/>
          <a:p>
            <a:r>
              <a:rPr lang="en-US" sz="1400" dirty="0" err="1"/>
              <a:t>При</a:t>
            </a:r>
            <a:r>
              <a:rPr lang="en-US" sz="1400" dirty="0"/>
              <a:t> </a:t>
            </a:r>
            <a:r>
              <a:rPr lang="en-US" sz="1400" dirty="0" err="1"/>
              <a:t>наличии</a:t>
            </a:r>
            <a:r>
              <a:rPr lang="en-US" sz="1400" dirty="0"/>
              <a:t> у ЮЛ </a:t>
            </a:r>
            <a:r>
              <a:rPr lang="en-US" sz="1400" dirty="0" err="1"/>
              <a:t>обособленных</a:t>
            </a:r>
            <a:r>
              <a:rPr lang="en-US" sz="1400" dirty="0"/>
              <a:t> </a:t>
            </a:r>
            <a:r>
              <a:rPr lang="en-US" sz="1400" dirty="0" err="1"/>
              <a:t>подразделений</a:t>
            </a:r>
            <a:r>
              <a:rPr lang="en-US" sz="1400" dirty="0"/>
              <a:t> </a:t>
            </a:r>
            <a:r>
              <a:rPr lang="en-US" sz="1400" dirty="0" err="1"/>
              <a:t>форма</a:t>
            </a:r>
            <a:r>
              <a:rPr lang="en-US" sz="1400" dirty="0"/>
              <a:t> </a:t>
            </a:r>
            <a:r>
              <a:rPr lang="en-US" sz="1400" dirty="0" err="1"/>
              <a:t>заполняется</a:t>
            </a:r>
            <a:r>
              <a:rPr lang="en-US" sz="1400" dirty="0"/>
              <a:t> </a:t>
            </a:r>
            <a:r>
              <a:rPr lang="en-US" sz="1400" dirty="0" err="1"/>
              <a:t>как</a:t>
            </a:r>
            <a:r>
              <a:rPr lang="en-US" sz="1400" dirty="0"/>
              <a:t> </a:t>
            </a:r>
            <a:r>
              <a:rPr lang="en-US" sz="1400" dirty="0" err="1"/>
              <a:t>по</a:t>
            </a:r>
            <a:r>
              <a:rPr lang="en-US" sz="1400" dirty="0"/>
              <a:t> </a:t>
            </a:r>
            <a:r>
              <a:rPr lang="en-US" sz="1400" dirty="0" err="1"/>
              <a:t>каждому</a:t>
            </a:r>
            <a:r>
              <a:rPr lang="en-US" sz="1400" dirty="0"/>
              <a:t> </a:t>
            </a:r>
            <a:r>
              <a:rPr lang="en-US" sz="1400" dirty="0" err="1"/>
              <a:t>обособленному</a:t>
            </a:r>
            <a:r>
              <a:rPr lang="en-US" sz="1400" dirty="0"/>
              <a:t> </a:t>
            </a:r>
            <a:r>
              <a:rPr lang="en-US" sz="1400" dirty="0" err="1"/>
              <a:t>подразделению</a:t>
            </a:r>
            <a:r>
              <a:rPr lang="en-US" sz="1400" dirty="0"/>
              <a:t>, </a:t>
            </a:r>
            <a:r>
              <a:rPr lang="en-US" sz="1400" dirty="0" err="1"/>
              <a:t>так</a:t>
            </a:r>
            <a:r>
              <a:rPr lang="en-US" sz="1400" dirty="0"/>
              <a:t> и </a:t>
            </a:r>
            <a:r>
              <a:rPr lang="en-US" sz="1400" dirty="0" err="1"/>
              <a:t>по</a:t>
            </a:r>
            <a:r>
              <a:rPr lang="en-US" sz="1400" dirty="0"/>
              <a:t> </a:t>
            </a:r>
            <a:r>
              <a:rPr lang="en-US" sz="1400" dirty="0" err="1"/>
              <a:t>юридическому</a:t>
            </a:r>
            <a:r>
              <a:rPr lang="en-US" sz="1400" dirty="0"/>
              <a:t> </a:t>
            </a:r>
            <a:r>
              <a:rPr lang="en-US" sz="1400" dirty="0" err="1"/>
              <a:t>лицу</a:t>
            </a:r>
            <a:r>
              <a:rPr lang="en-US" sz="1400" dirty="0"/>
              <a:t> </a:t>
            </a:r>
            <a:r>
              <a:rPr lang="en-US" sz="1400" dirty="0" err="1"/>
              <a:t>без</a:t>
            </a:r>
            <a:r>
              <a:rPr lang="en-US" sz="1400" dirty="0"/>
              <a:t> </a:t>
            </a:r>
            <a:r>
              <a:rPr lang="en-US" sz="1400" dirty="0" err="1"/>
              <a:t>этих</a:t>
            </a:r>
            <a:r>
              <a:rPr lang="en-US" sz="1400" dirty="0"/>
              <a:t> </a:t>
            </a:r>
            <a:r>
              <a:rPr lang="en-US" sz="1400" dirty="0" err="1"/>
              <a:t>обособленных</a:t>
            </a:r>
            <a:r>
              <a:rPr lang="en-US" sz="1400" dirty="0"/>
              <a:t> </a:t>
            </a:r>
            <a:r>
              <a:rPr lang="en-US" sz="1400" dirty="0" err="1"/>
              <a:t>подразделений</a:t>
            </a:r>
            <a:r>
              <a:rPr lang="en-US" sz="1400" dirty="0"/>
              <a:t>. </a:t>
            </a:r>
            <a:endParaRPr lang="ru-RU" sz="1400" dirty="0"/>
          </a:p>
        </p:txBody>
      </p:sp>
      <p:sp>
        <p:nvSpPr>
          <p:cNvPr id="14" name="TextBox 13"/>
          <p:cNvSpPr txBox="1"/>
          <p:nvPr/>
        </p:nvSpPr>
        <p:spPr>
          <a:xfrm>
            <a:off x="467544" y="2209428"/>
            <a:ext cx="2592288" cy="323165"/>
          </a:xfrm>
          <a:prstGeom prst="rect">
            <a:avLst/>
          </a:prstGeom>
          <a:noFill/>
        </p:spPr>
        <p:txBody>
          <a:bodyPr wrap="square" rtlCol="0">
            <a:spAutoFit/>
          </a:bodyPr>
          <a:lstStyle/>
          <a:p>
            <a:r>
              <a:rPr lang="en-US" dirty="0" err="1"/>
              <a:t>Организация</a:t>
            </a:r>
            <a:r>
              <a:rPr lang="en-US" dirty="0"/>
              <a:t>, </a:t>
            </a:r>
            <a:r>
              <a:rPr lang="en-US" dirty="0" err="1"/>
              <a:t>имеющая</a:t>
            </a:r>
            <a:r>
              <a:rPr lang="en-US" dirty="0"/>
              <a:t> ТОП</a:t>
            </a:r>
            <a:endParaRPr lang="ru-RU" dirty="0"/>
          </a:p>
        </p:txBody>
      </p:sp>
      <p:cxnSp>
        <p:nvCxnSpPr>
          <p:cNvPr id="16" name="Прямая соединительная линия 15"/>
          <p:cNvCxnSpPr/>
          <p:nvPr/>
        </p:nvCxnSpPr>
        <p:spPr>
          <a:xfrm flipV="1">
            <a:off x="467544" y="3505572"/>
            <a:ext cx="674551"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907704" y="3721596"/>
            <a:ext cx="288032"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H="1">
            <a:off x="1259632" y="3721596"/>
            <a:ext cx="144016"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7074" y="5056045"/>
            <a:ext cx="3024336" cy="553998"/>
          </a:xfrm>
          <a:prstGeom prst="rect">
            <a:avLst/>
          </a:prstGeom>
          <a:noFill/>
        </p:spPr>
        <p:txBody>
          <a:bodyPr wrap="square" rtlCol="0">
            <a:spAutoFit/>
          </a:bodyPr>
          <a:lstStyle/>
          <a:p>
            <a:r>
              <a:rPr lang="en-US" dirty="0" err="1"/>
              <a:t>Отчет</a:t>
            </a:r>
            <a:r>
              <a:rPr lang="en-US" dirty="0"/>
              <a:t> </a:t>
            </a:r>
            <a:r>
              <a:rPr lang="en-US" dirty="0" err="1"/>
              <a:t>предоставляется</a:t>
            </a:r>
            <a:r>
              <a:rPr lang="en-US" dirty="0"/>
              <a:t> </a:t>
            </a:r>
            <a:r>
              <a:rPr lang="en-US" dirty="0" err="1"/>
              <a:t>по</a:t>
            </a:r>
            <a:r>
              <a:rPr lang="en-US" dirty="0"/>
              <a:t> </a:t>
            </a:r>
            <a:r>
              <a:rPr lang="en-US" dirty="0" err="1"/>
              <a:t>коду</a:t>
            </a:r>
            <a:r>
              <a:rPr lang="en-US" dirty="0"/>
              <a:t> </a:t>
            </a:r>
            <a:r>
              <a:rPr lang="en-US" dirty="0" err="1"/>
              <a:t>головной</a:t>
            </a:r>
            <a:r>
              <a:rPr lang="en-US" dirty="0"/>
              <a:t> </a:t>
            </a:r>
            <a:r>
              <a:rPr lang="en-US" dirty="0" err="1"/>
              <a:t>организации</a:t>
            </a:r>
            <a:r>
              <a:rPr lang="en-US" dirty="0"/>
              <a:t> и </a:t>
            </a:r>
            <a:r>
              <a:rPr lang="en-US" dirty="0" err="1"/>
              <a:t>ТОПам</a:t>
            </a:r>
            <a:endParaRPr lang="ru-RU" dirty="0"/>
          </a:p>
        </p:txBody>
      </p:sp>
      <p:sp>
        <p:nvSpPr>
          <p:cNvPr id="26" name="TextBox 25"/>
          <p:cNvSpPr txBox="1"/>
          <p:nvPr/>
        </p:nvSpPr>
        <p:spPr>
          <a:xfrm>
            <a:off x="3491880" y="3965947"/>
            <a:ext cx="3024336" cy="553998"/>
          </a:xfrm>
          <a:prstGeom prst="rect">
            <a:avLst/>
          </a:prstGeom>
          <a:noFill/>
        </p:spPr>
        <p:txBody>
          <a:bodyPr wrap="square" rtlCol="0">
            <a:spAutoFit/>
          </a:bodyPr>
          <a:lstStyle/>
          <a:p>
            <a:r>
              <a:rPr lang="en-US" dirty="0" err="1"/>
              <a:t>Отчет</a:t>
            </a:r>
            <a:r>
              <a:rPr lang="en-US" dirty="0"/>
              <a:t> </a:t>
            </a:r>
            <a:r>
              <a:rPr lang="en-US" dirty="0" err="1"/>
              <a:t>предоставляется</a:t>
            </a:r>
            <a:r>
              <a:rPr lang="en-US" dirty="0"/>
              <a:t> </a:t>
            </a:r>
            <a:r>
              <a:rPr lang="en-US" dirty="0" err="1"/>
              <a:t>по</a:t>
            </a:r>
            <a:r>
              <a:rPr lang="en-US" dirty="0"/>
              <a:t> </a:t>
            </a:r>
            <a:r>
              <a:rPr lang="en-US" dirty="0" err="1"/>
              <a:t>коду</a:t>
            </a:r>
            <a:r>
              <a:rPr lang="en-US" dirty="0"/>
              <a:t> ОКПО </a:t>
            </a:r>
            <a:r>
              <a:rPr lang="en-US" dirty="0" err="1"/>
              <a:t>юридического</a:t>
            </a:r>
            <a:r>
              <a:rPr lang="en-US" dirty="0"/>
              <a:t> </a:t>
            </a:r>
            <a:r>
              <a:rPr lang="en-US" dirty="0" err="1"/>
              <a:t>лица</a:t>
            </a:r>
            <a:endParaRPr lang="ru-RU" dirty="0"/>
          </a:p>
        </p:txBody>
      </p:sp>
      <p:sp>
        <p:nvSpPr>
          <p:cNvPr id="27" name="TextBox 26"/>
          <p:cNvSpPr txBox="1"/>
          <p:nvPr/>
        </p:nvSpPr>
        <p:spPr>
          <a:xfrm>
            <a:off x="3491880" y="2209428"/>
            <a:ext cx="2736304" cy="323165"/>
          </a:xfrm>
          <a:prstGeom prst="rect">
            <a:avLst/>
          </a:prstGeom>
          <a:noFill/>
        </p:spPr>
        <p:txBody>
          <a:bodyPr wrap="square" rtlCol="0">
            <a:spAutoFit/>
          </a:bodyPr>
          <a:lstStyle/>
          <a:p>
            <a:r>
              <a:rPr lang="en-US" dirty="0" err="1"/>
              <a:t>Организация</a:t>
            </a:r>
            <a:r>
              <a:rPr lang="en-US" dirty="0"/>
              <a:t>, </a:t>
            </a:r>
            <a:r>
              <a:rPr lang="en-US" dirty="0" err="1"/>
              <a:t>не</a:t>
            </a:r>
            <a:r>
              <a:rPr lang="en-US" dirty="0"/>
              <a:t> </a:t>
            </a:r>
            <a:r>
              <a:rPr lang="en-US" dirty="0" err="1"/>
              <a:t>имеющая</a:t>
            </a:r>
            <a:r>
              <a:rPr lang="en-US" dirty="0"/>
              <a:t> ТОП</a:t>
            </a:r>
            <a:endParaRPr lang="ru-RU" dirty="0"/>
          </a:p>
        </p:txBody>
      </p:sp>
      <p:sp>
        <p:nvSpPr>
          <p:cNvPr id="28" name="TextBox 27"/>
          <p:cNvSpPr txBox="1"/>
          <p:nvPr/>
        </p:nvSpPr>
        <p:spPr>
          <a:xfrm>
            <a:off x="6444208" y="2497460"/>
            <a:ext cx="2520280" cy="2554545"/>
          </a:xfrm>
          <a:prstGeom prst="rect">
            <a:avLst/>
          </a:prstGeom>
          <a:noFill/>
        </p:spPr>
        <p:txBody>
          <a:bodyPr wrap="square" rtlCol="0">
            <a:spAutoFit/>
          </a:bodyPr>
          <a:lstStyle/>
          <a:p>
            <a:r>
              <a:rPr lang="en-US" sz="1000" b="1" dirty="0" err="1"/>
              <a:t>Обособленное</a:t>
            </a:r>
            <a:r>
              <a:rPr lang="en-US" sz="1000" b="1" dirty="0"/>
              <a:t> </a:t>
            </a:r>
            <a:r>
              <a:rPr lang="en-US" sz="1000" b="1" dirty="0" err="1"/>
              <a:t>подразделение</a:t>
            </a:r>
            <a:r>
              <a:rPr lang="en-US" sz="1000" b="1" dirty="0"/>
              <a:t> </a:t>
            </a:r>
            <a:r>
              <a:rPr lang="en-US" sz="1000" dirty="0"/>
              <a:t>- </a:t>
            </a:r>
            <a:r>
              <a:rPr lang="ru-RU" sz="1000" dirty="0"/>
              <a:t>любое территориально обособленное от нее подразделение, по месту нахождения, которого оборудованы стационарные рабочие места. </a:t>
            </a:r>
            <a:endParaRPr lang="en-US" sz="1000" dirty="0"/>
          </a:p>
          <a:p>
            <a:r>
              <a:rPr lang="ru-RU" sz="1000" dirty="0"/>
              <a:t>Признание обособленного подразделения организации таковым производится независимо от того, отражено или не отражено его создание в учредительных или иных организационно-распорядительных документах организации, и от полномочий, которыми наделяется указанное подразделение. При этом рабочее место считается стационарным, если оно создается </a:t>
            </a:r>
            <a:r>
              <a:rPr lang="ru-RU" sz="1000" b="1" dirty="0"/>
              <a:t>на срок более одного месяца.</a:t>
            </a:r>
            <a:endParaRPr lang="ru-RU" sz="1200" b="1" dirty="0"/>
          </a:p>
        </p:txBody>
      </p:sp>
      <p:sp>
        <p:nvSpPr>
          <p:cNvPr id="32" name="TextBox 31"/>
          <p:cNvSpPr txBox="1"/>
          <p:nvPr/>
        </p:nvSpPr>
        <p:spPr>
          <a:xfrm>
            <a:off x="1979712" y="2785492"/>
            <a:ext cx="792088" cy="430887"/>
          </a:xfrm>
          <a:prstGeom prst="rect">
            <a:avLst/>
          </a:prstGeom>
          <a:noFill/>
        </p:spPr>
        <p:txBody>
          <a:bodyPr wrap="square" rtlCol="0">
            <a:spAutoFit/>
          </a:bodyPr>
          <a:lstStyle/>
          <a:p>
            <a:r>
              <a:rPr lang="en-US" sz="1100" dirty="0"/>
              <a:t>ОКПО</a:t>
            </a:r>
            <a:r>
              <a:rPr lang="ru-RU" sz="1100" dirty="0"/>
              <a:t> ЮЛ</a:t>
            </a:r>
            <a:r>
              <a:rPr lang="en-US" sz="1100" dirty="0"/>
              <a:t> ХХХХХХХХ</a:t>
            </a:r>
            <a:endParaRPr lang="ru-RU" sz="1100" dirty="0"/>
          </a:p>
        </p:txBody>
      </p:sp>
      <p:sp>
        <p:nvSpPr>
          <p:cNvPr id="33" name="TextBox 32"/>
          <p:cNvSpPr txBox="1"/>
          <p:nvPr/>
        </p:nvSpPr>
        <p:spPr>
          <a:xfrm>
            <a:off x="5292080" y="2785492"/>
            <a:ext cx="792088" cy="430887"/>
          </a:xfrm>
          <a:prstGeom prst="rect">
            <a:avLst/>
          </a:prstGeom>
          <a:noFill/>
        </p:spPr>
        <p:txBody>
          <a:bodyPr wrap="square" rtlCol="0">
            <a:spAutoFit/>
          </a:bodyPr>
          <a:lstStyle/>
          <a:p>
            <a:r>
              <a:rPr lang="en-US" sz="1100" dirty="0"/>
              <a:t>ОКПО</a:t>
            </a:r>
            <a:r>
              <a:rPr lang="ru-RU" sz="1100" dirty="0"/>
              <a:t> ЮЛ</a:t>
            </a:r>
            <a:r>
              <a:rPr lang="en-US" sz="1100" dirty="0"/>
              <a:t> ХХХХХХХХ</a:t>
            </a:r>
            <a:endParaRPr lang="ru-RU" sz="1100" dirty="0"/>
          </a:p>
        </p:txBody>
      </p:sp>
      <p:sp>
        <p:nvSpPr>
          <p:cNvPr id="21" name="TextBox 20">
            <a:extLst>
              <a:ext uri="{FF2B5EF4-FFF2-40B4-BE49-F238E27FC236}">
                <a16:creationId xmlns:a16="http://schemas.microsoft.com/office/drawing/2014/main" xmlns="" id="{2D713D7D-72A1-4FEC-9D15-6932856CBAE5}"/>
              </a:ext>
            </a:extLst>
          </p:cNvPr>
          <p:cNvSpPr txBox="1"/>
          <p:nvPr/>
        </p:nvSpPr>
        <p:spPr>
          <a:xfrm>
            <a:off x="2331275" y="3638180"/>
            <a:ext cx="1025066" cy="507831"/>
          </a:xfrm>
          <a:prstGeom prst="rect">
            <a:avLst/>
          </a:prstGeom>
          <a:noFill/>
        </p:spPr>
        <p:txBody>
          <a:bodyPr wrap="square" rtlCol="0">
            <a:spAutoFit/>
          </a:bodyPr>
          <a:lstStyle/>
          <a:p>
            <a:r>
              <a:rPr lang="ru-RU" sz="900" dirty="0"/>
              <a:t>Головная организация</a:t>
            </a:r>
            <a:r>
              <a:rPr lang="en-US" sz="900" dirty="0"/>
              <a:t> ХХХХХХХХ</a:t>
            </a:r>
            <a:r>
              <a:rPr lang="ru-RU" sz="900" dirty="0"/>
              <a:t>980001</a:t>
            </a:r>
          </a:p>
        </p:txBody>
      </p:sp>
      <p:sp>
        <p:nvSpPr>
          <p:cNvPr id="23" name="TextBox 22">
            <a:extLst>
              <a:ext uri="{FF2B5EF4-FFF2-40B4-BE49-F238E27FC236}">
                <a16:creationId xmlns:a16="http://schemas.microsoft.com/office/drawing/2014/main" xmlns="" id="{E2087ED3-1BCE-4F1A-9F06-3CE631AE1249}"/>
              </a:ext>
            </a:extLst>
          </p:cNvPr>
          <p:cNvSpPr txBox="1"/>
          <p:nvPr/>
        </p:nvSpPr>
        <p:spPr>
          <a:xfrm>
            <a:off x="27019" y="4432384"/>
            <a:ext cx="1025066" cy="369332"/>
          </a:xfrm>
          <a:prstGeom prst="rect">
            <a:avLst/>
          </a:prstGeom>
          <a:noFill/>
        </p:spPr>
        <p:txBody>
          <a:bodyPr wrap="square" rtlCol="0">
            <a:spAutoFit/>
          </a:bodyPr>
          <a:lstStyle/>
          <a:p>
            <a:r>
              <a:rPr lang="ru-RU" sz="900" dirty="0"/>
              <a:t>ТОП</a:t>
            </a:r>
            <a:r>
              <a:rPr lang="en-US" sz="900" dirty="0"/>
              <a:t> ХХХХХХХХ</a:t>
            </a:r>
            <a:r>
              <a:rPr lang="ru-RU" sz="900" dirty="0"/>
              <a:t>980002</a:t>
            </a:r>
          </a:p>
        </p:txBody>
      </p:sp>
      <p:sp>
        <p:nvSpPr>
          <p:cNvPr id="24" name="TextBox 23">
            <a:extLst>
              <a:ext uri="{FF2B5EF4-FFF2-40B4-BE49-F238E27FC236}">
                <a16:creationId xmlns:a16="http://schemas.microsoft.com/office/drawing/2014/main" xmlns="" id="{8C2C232A-7E78-4555-9DEF-3EE19E217A16}"/>
              </a:ext>
            </a:extLst>
          </p:cNvPr>
          <p:cNvSpPr txBox="1"/>
          <p:nvPr/>
        </p:nvSpPr>
        <p:spPr>
          <a:xfrm>
            <a:off x="899592" y="4712851"/>
            <a:ext cx="1025066" cy="369332"/>
          </a:xfrm>
          <a:prstGeom prst="rect">
            <a:avLst/>
          </a:prstGeom>
          <a:noFill/>
        </p:spPr>
        <p:txBody>
          <a:bodyPr wrap="square" rtlCol="0">
            <a:spAutoFit/>
          </a:bodyPr>
          <a:lstStyle/>
          <a:p>
            <a:r>
              <a:rPr lang="ru-RU" sz="900" dirty="0"/>
              <a:t>ТОП</a:t>
            </a:r>
            <a:r>
              <a:rPr lang="en-US" sz="900" dirty="0"/>
              <a:t> ХХХХХХХХ</a:t>
            </a:r>
            <a:r>
              <a:rPr lang="ru-RU" sz="900" dirty="0"/>
              <a:t>980003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BB2805-066D-4F10-A336-5F1982DDC05E}"/>
              </a:ext>
            </a:extLst>
          </p:cNvPr>
          <p:cNvSpPr>
            <a:spLocks noGrp="1"/>
          </p:cNvSpPr>
          <p:nvPr>
            <p:ph type="title"/>
          </p:nvPr>
        </p:nvSpPr>
        <p:spPr/>
        <p:txBody>
          <a:bodyPr/>
          <a:lstStyle/>
          <a:p>
            <a:r>
              <a:rPr lang="ru-RU" dirty="0"/>
              <a:t>Структура формы</a:t>
            </a:r>
          </a:p>
        </p:txBody>
      </p:sp>
      <p:graphicFrame>
        <p:nvGraphicFramePr>
          <p:cNvPr id="6" name="Объект 5">
            <a:extLst>
              <a:ext uri="{FF2B5EF4-FFF2-40B4-BE49-F238E27FC236}">
                <a16:creationId xmlns:a16="http://schemas.microsoft.com/office/drawing/2014/main" xmlns="" id="{7B258682-877F-48A2-BE8E-6BD10A59734E}"/>
              </a:ext>
            </a:extLst>
          </p:cNvPr>
          <p:cNvGraphicFramePr>
            <a:graphicFrameLocks noGrp="1"/>
          </p:cNvGraphicFramePr>
          <p:nvPr>
            <p:ph idx="1"/>
            <p:extLst>
              <p:ext uri="{D42A27DB-BD31-4B8C-83A1-F6EECF244321}">
                <p14:modId xmlns:p14="http://schemas.microsoft.com/office/powerpoint/2010/main" val="3988593518"/>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a:extLst>
              <a:ext uri="{FF2B5EF4-FFF2-40B4-BE49-F238E27FC236}">
                <a16:creationId xmlns:a16="http://schemas.microsoft.com/office/drawing/2014/main" xmlns="" id="{8C7DB35E-DDD6-4DDC-A8AC-42025FEA85FB}"/>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9EF53B2A-8DC4-401B-8439-8E2FC024F3E0}"/>
              </a:ext>
            </a:extLst>
          </p:cNvPr>
          <p:cNvSpPr>
            <a:spLocks noGrp="1"/>
          </p:cNvSpPr>
          <p:nvPr>
            <p:ph type="sldNum" sz="quarter" idx="12"/>
          </p:nvPr>
        </p:nvSpPr>
        <p:spPr/>
        <p:txBody>
          <a:bodyPr/>
          <a:lstStyle/>
          <a:p>
            <a:fld id="{725C68B6-61C2-468F-89AB-4B9F7531AA68}" type="slidenum">
              <a:rPr lang="ru-RU" smtClean="0"/>
              <a:pPr/>
              <a:t>4</a:t>
            </a:fld>
            <a:endParaRPr lang="ru-RU" dirty="0"/>
          </a:p>
        </p:txBody>
      </p:sp>
    </p:spTree>
    <p:extLst>
      <p:ext uri="{BB962C8B-B14F-4D97-AF65-F5344CB8AC3E}">
        <p14:creationId xmlns:p14="http://schemas.microsoft.com/office/powerpoint/2010/main" val="2355896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2CA636-A807-4E0C-A9B6-EDE1E492426B}"/>
              </a:ext>
            </a:extLst>
          </p:cNvPr>
          <p:cNvSpPr>
            <a:spLocks noGrp="1"/>
          </p:cNvSpPr>
          <p:nvPr>
            <p:ph type="title"/>
          </p:nvPr>
        </p:nvSpPr>
        <p:spPr/>
        <p:txBody>
          <a:bodyPr/>
          <a:lstStyle/>
          <a:p>
            <a:r>
              <a:rPr lang="ru-RU" dirty="0"/>
              <a:t>Раздел 1</a:t>
            </a:r>
          </a:p>
        </p:txBody>
      </p:sp>
      <p:graphicFrame>
        <p:nvGraphicFramePr>
          <p:cNvPr id="6" name="Таблица 6">
            <a:extLst>
              <a:ext uri="{FF2B5EF4-FFF2-40B4-BE49-F238E27FC236}">
                <a16:creationId xmlns:a16="http://schemas.microsoft.com/office/drawing/2014/main" xmlns="" id="{59FEC1D1-CE0D-420F-8EAA-5B38E94BB0B2}"/>
              </a:ext>
            </a:extLst>
          </p:cNvPr>
          <p:cNvGraphicFramePr>
            <a:graphicFrameLocks noGrp="1"/>
          </p:cNvGraphicFramePr>
          <p:nvPr>
            <p:ph idx="1"/>
            <p:extLst>
              <p:ext uri="{D42A27DB-BD31-4B8C-83A1-F6EECF244321}">
                <p14:modId xmlns:p14="http://schemas.microsoft.com/office/powerpoint/2010/main" val="3984201187"/>
              </p:ext>
            </p:extLst>
          </p:nvPr>
        </p:nvGraphicFramePr>
        <p:xfrm>
          <a:off x="292698" y="1314061"/>
          <a:ext cx="8568952" cy="3647440"/>
        </p:xfrm>
        <a:graphic>
          <a:graphicData uri="http://schemas.openxmlformats.org/drawingml/2006/table">
            <a:tbl>
              <a:tblPr firstRow="1" bandRow="1">
                <a:tableStyleId>{F5AB1C69-6EDB-4FF4-983F-18BD219EF322}</a:tableStyleId>
              </a:tblPr>
              <a:tblGrid>
                <a:gridCol w="2124236">
                  <a:extLst>
                    <a:ext uri="{9D8B030D-6E8A-4147-A177-3AD203B41FA5}">
                      <a16:colId xmlns:a16="http://schemas.microsoft.com/office/drawing/2014/main" xmlns="" val="1778898741"/>
                    </a:ext>
                  </a:extLst>
                </a:gridCol>
                <a:gridCol w="3222358">
                  <a:extLst>
                    <a:ext uri="{9D8B030D-6E8A-4147-A177-3AD203B41FA5}">
                      <a16:colId xmlns:a16="http://schemas.microsoft.com/office/drawing/2014/main" xmlns="" val="4211017511"/>
                    </a:ext>
                  </a:extLst>
                </a:gridCol>
                <a:gridCol w="3222358">
                  <a:extLst>
                    <a:ext uri="{9D8B030D-6E8A-4147-A177-3AD203B41FA5}">
                      <a16:colId xmlns:a16="http://schemas.microsoft.com/office/drawing/2014/main" xmlns="" val="2353744406"/>
                    </a:ext>
                  </a:extLst>
                </a:gridCol>
              </a:tblGrid>
              <a:tr h="370840">
                <a:tc>
                  <a:txBody>
                    <a:bodyPr/>
                    <a:lstStyle/>
                    <a:p>
                      <a:pPr algn="ctr"/>
                      <a:r>
                        <a:rPr lang="ru-RU" sz="1100" dirty="0"/>
                        <a:t>Показатель</a:t>
                      </a:r>
                    </a:p>
                  </a:txBody>
                  <a:tcPr/>
                </a:tc>
                <a:tc gridSpan="2">
                  <a:txBody>
                    <a:bodyPr/>
                    <a:lstStyle/>
                    <a:p>
                      <a:pPr algn="ctr"/>
                      <a:r>
                        <a:rPr lang="ru-RU" sz="1100" dirty="0"/>
                        <a:t>Примечание</a:t>
                      </a:r>
                    </a:p>
                  </a:txBody>
                  <a:tcPr/>
                </a:tc>
                <a:tc hMerge="1">
                  <a:txBody>
                    <a:bodyPr/>
                    <a:lstStyle/>
                    <a:p>
                      <a:endParaRPr lang="ru-RU"/>
                    </a:p>
                  </a:txBody>
                  <a:tcPr/>
                </a:tc>
                <a:extLst>
                  <a:ext uri="{0D108BD9-81ED-4DB2-BD59-A6C34878D82A}">
                    <a16:rowId xmlns:a16="http://schemas.microsoft.com/office/drawing/2014/main" xmlns="" val="1524549802"/>
                  </a:ext>
                </a:extLst>
              </a:tr>
              <a:tr h="370840">
                <a:tc>
                  <a:txBody>
                    <a:bodyPr/>
                    <a:lstStyle/>
                    <a:p>
                      <a:r>
                        <a:rPr lang="ru-RU" sz="1100" dirty="0"/>
                        <a:t>Строка 01 «Отгружено товаров собственного производства, выполнено работ и услуг собственными силами»</a:t>
                      </a:r>
                    </a:p>
                  </a:txBody>
                  <a:tcPr/>
                </a:tc>
                <a:tc gridSpan="2">
                  <a:txBody>
                    <a:bodyPr/>
                    <a:lstStyle/>
                    <a:p>
                      <a:r>
                        <a:rPr lang="ru-RU" sz="1100" dirty="0"/>
                        <a:t>Стоимость всех товаров, произведенных ЮЛ, выполненных работ и оказанных услуг и </a:t>
                      </a:r>
                      <a:r>
                        <a:rPr lang="ru-RU" sz="1100" b="1" dirty="0"/>
                        <a:t>фактически отгруженных (переданных)</a:t>
                      </a:r>
                      <a:r>
                        <a:rPr lang="ru-RU" sz="1100" dirty="0"/>
                        <a:t> в отчетном периоде на сторону (другим юридическим и физическим лицам, а также предоставленных своим работникам в счет оплаты труда), включая товары, сданные </a:t>
                      </a:r>
                    </a:p>
                    <a:p>
                      <a:r>
                        <a:rPr lang="ru-RU" sz="1100" dirty="0"/>
                        <a:t>по акту заказчику на месте, </a:t>
                      </a:r>
                      <a:r>
                        <a:rPr lang="ru-RU" sz="1100" b="1" dirty="0"/>
                        <a:t>независимо от того, поступили деньги на счет продавца или нет.</a:t>
                      </a:r>
                    </a:p>
                    <a:p>
                      <a:pPr>
                        <a:spcBef>
                          <a:spcPts val="600"/>
                        </a:spcBef>
                      </a:pPr>
                      <a:r>
                        <a:rPr lang="ru-RU" sz="1100" b="1" dirty="0">
                          <a:solidFill>
                            <a:srgbClr val="FF0000"/>
                          </a:solidFill>
                        </a:rPr>
                        <a:t>Не отражаются средства</a:t>
                      </a:r>
                      <a:r>
                        <a:rPr lang="ru-RU" sz="1100" dirty="0"/>
                        <a:t>, полученные из бюджетов всех уровней на покрытие убытков, возникающих вследствие продажи продукции и услуг по регулируемым государством ценам (тарифам).</a:t>
                      </a:r>
                    </a:p>
                  </a:txBody>
                  <a:tcPr/>
                </a:tc>
                <a:tc hMerge="1">
                  <a:txBody>
                    <a:bodyPr/>
                    <a:lstStyle/>
                    <a:p>
                      <a:endParaRPr lang="ru-RU"/>
                    </a:p>
                  </a:txBody>
                  <a:tcPr/>
                </a:tc>
                <a:extLst>
                  <a:ext uri="{0D108BD9-81ED-4DB2-BD59-A6C34878D82A}">
                    <a16:rowId xmlns:a16="http://schemas.microsoft.com/office/drawing/2014/main" xmlns="" val="258012983"/>
                  </a:ext>
                </a:extLst>
              </a:tr>
              <a:tr h="370840">
                <a:tc>
                  <a:txBody>
                    <a:bodyPr/>
                    <a:lstStyle/>
                    <a:p>
                      <a:r>
                        <a:rPr lang="ru-RU" sz="1100" dirty="0"/>
                        <a:t>Строка 02 «Продано товаров несобственного производства»</a:t>
                      </a:r>
                    </a:p>
                  </a:txBody>
                  <a:tcPr/>
                </a:tc>
                <a:tc gridSpan="2">
                  <a:txBody>
                    <a:bodyPr/>
                    <a:lstStyle/>
                    <a:p>
                      <a:r>
                        <a:rPr lang="ru-RU" sz="1100" dirty="0"/>
                        <a:t>Стоимость проданных товаров, приобретенных на стороне для перепродажи (их приобретение отражалось в бухгалтерском учете на Дебете счета 41), проданных на сторону материально-производственных запасов несобственного производства. </a:t>
                      </a:r>
                      <a:r>
                        <a:rPr lang="ru-RU" sz="1100" u="sng" dirty="0"/>
                        <a:t>Стоимость проданных товаров отражается по факту продажи независимо от того, поступили деньги на счет продавца или нет.</a:t>
                      </a:r>
                    </a:p>
                    <a:p>
                      <a:pPr>
                        <a:spcBef>
                          <a:spcPts val="600"/>
                        </a:spcBef>
                      </a:pPr>
                      <a:r>
                        <a:rPr lang="ru-RU" sz="1100" dirty="0"/>
                        <a:t>Стоимость этих товаров указывается с учетом полученных возмещений из бюджетов всех уровней на покрытие всех льгот, предоставляемых отдельным категориям граждан в соответствии с законодательством Российской Федерации (например, на продаваемые лекарственные средства, топливо и тому подобное).</a:t>
                      </a:r>
                    </a:p>
                  </a:txBody>
                  <a:tcPr/>
                </a:tc>
                <a:tc hMerge="1">
                  <a:txBody>
                    <a:bodyPr/>
                    <a:lstStyle/>
                    <a:p>
                      <a:endParaRPr lang="ru-RU"/>
                    </a:p>
                  </a:txBody>
                  <a:tcPr/>
                </a:tc>
                <a:extLst>
                  <a:ext uri="{0D108BD9-81ED-4DB2-BD59-A6C34878D82A}">
                    <a16:rowId xmlns:a16="http://schemas.microsoft.com/office/drawing/2014/main" xmlns="" val="442515724"/>
                  </a:ext>
                </a:extLst>
              </a:tr>
              <a:tr h="370840">
                <a:tc>
                  <a:txBody>
                    <a:bodyPr/>
                    <a:lstStyle/>
                    <a:p>
                      <a:r>
                        <a:rPr lang="ru-RU" sz="1100" dirty="0"/>
                        <a:t>Строки 03-04 «Остатки готовой продукции собственного производства на конец месяца»</a:t>
                      </a:r>
                    </a:p>
                  </a:txBody>
                  <a:tcPr/>
                </a:tc>
                <a:tc>
                  <a:txBody>
                    <a:bodyPr/>
                    <a:lstStyle/>
                    <a:p>
                      <a:pPr>
                        <a:spcBef>
                          <a:spcPts val="600"/>
                        </a:spcBef>
                      </a:pPr>
                      <a:r>
                        <a:rPr lang="ru-RU" sz="1100" dirty="0"/>
                        <a:t>Под промышленной продукцией понимается продукция, приведенная в разделах </a:t>
                      </a:r>
                      <a:r>
                        <a:rPr lang="en-US" sz="1100" dirty="0"/>
                        <a:t>B, C, D, E </a:t>
                      </a:r>
                      <a:r>
                        <a:rPr lang="ru-RU" sz="1100" dirty="0"/>
                        <a:t>по ОКПД2</a:t>
                      </a:r>
                    </a:p>
                  </a:txBody>
                  <a:tcPr/>
                </a:tc>
                <a:tc>
                  <a:txBody>
                    <a:bodyPr/>
                    <a:lstStyle/>
                    <a:p>
                      <a:pPr>
                        <a:spcBef>
                          <a:spcPts val="600"/>
                        </a:spcBef>
                      </a:pPr>
                      <a:r>
                        <a:rPr lang="ru-RU" sz="1100" dirty="0"/>
                        <a:t>Под сельскохозяйственной продукцией понимается продукция, определенная по ОКВЭД2 следующими кодами 01.1, 01.2, 01.3, 01.4.</a:t>
                      </a:r>
                    </a:p>
                  </a:txBody>
                  <a:tcPr/>
                </a:tc>
                <a:extLst>
                  <a:ext uri="{0D108BD9-81ED-4DB2-BD59-A6C34878D82A}">
                    <a16:rowId xmlns:a16="http://schemas.microsoft.com/office/drawing/2014/main" xmlns="" val="2606872767"/>
                  </a:ext>
                </a:extLst>
              </a:tr>
            </a:tbl>
          </a:graphicData>
        </a:graphic>
      </p:graphicFrame>
      <p:sp>
        <p:nvSpPr>
          <p:cNvPr id="4" name="Нижний колонтитул 3">
            <a:extLst>
              <a:ext uri="{FF2B5EF4-FFF2-40B4-BE49-F238E27FC236}">
                <a16:creationId xmlns:a16="http://schemas.microsoft.com/office/drawing/2014/main" xmlns="" id="{D4F9A3F4-3578-4167-8902-16135038890D}"/>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15E2A8E6-9813-4707-BC0F-F156E32300F3}"/>
              </a:ext>
            </a:extLst>
          </p:cNvPr>
          <p:cNvSpPr>
            <a:spLocks noGrp="1"/>
          </p:cNvSpPr>
          <p:nvPr>
            <p:ph type="sldNum" sz="quarter" idx="12"/>
          </p:nvPr>
        </p:nvSpPr>
        <p:spPr/>
        <p:txBody>
          <a:bodyPr/>
          <a:lstStyle/>
          <a:p>
            <a:fld id="{725C68B6-61C2-468F-89AB-4B9F7531AA68}" type="slidenum">
              <a:rPr lang="ru-RU" smtClean="0"/>
              <a:pPr/>
              <a:t>5</a:t>
            </a:fld>
            <a:endParaRPr lang="ru-RU" dirty="0"/>
          </a:p>
        </p:txBody>
      </p:sp>
    </p:spTree>
    <p:extLst>
      <p:ext uri="{BB962C8B-B14F-4D97-AF65-F5344CB8AC3E}">
        <p14:creationId xmlns:p14="http://schemas.microsoft.com/office/powerpoint/2010/main" val="3006026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789B6B0-9EF9-43A1-9625-5DE73167C2CA}"/>
              </a:ext>
            </a:extLst>
          </p:cNvPr>
          <p:cNvSpPr>
            <a:spLocks noGrp="1"/>
          </p:cNvSpPr>
          <p:nvPr>
            <p:ph type="title"/>
          </p:nvPr>
        </p:nvSpPr>
        <p:spPr/>
        <p:txBody>
          <a:bodyPr/>
          <a:lstStyle/>
          <a:p>
            <a:r>
              <a:rPr lang="ru-RU" dirty="0"/>
              <a:t>Раздел 1</a:t>
            </a:r>
          </a:p>
        </p:txBody>
      </p:sp>
      <p:sp>
        <p:nvSpPr>
          <p:cNvPr id="4" name="Нижний колонтитул 3">
            <a:extLst>
              <a:ext uri="{FF2B5EF4-FFF2-40B4-BE49-F238E27FC236}">
                <a16:creationId xmlns:a16="http://schemas.microsoft.com/office/drawing/2014/main" xmlns="" id="{8CFB2458-04B6-455A-9983-631B1A8C87B9}"/>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B998E21B-64B8-4D1D-AA62-670977CA2E4F}"/>
              </a:ext>
            </a:extLst>
          </p:cNvPr>
          <p:cNvSpPr>
            <a:spLocks noGrp="1"/>
          </p:cNvSpPr>
          <p:nvPr>
            <p:ph type="sldNum" sz="quarter" idx="12"/>
          </p:nvPr>
        </p:nvSpPr>
        <p:spPr/>
        <p:txBody>
          <a:bodyPr/>
          <a:lstStyle/>
          <a:p>
            <a:fld id="{725C68B6-61C2-468F-89AB-4B9F7531AA68}" type="slidenum">
              <a:rPr lang="ru-RU" smtClean="0"/>
              <a:pPr/>
              <a:t>6</a:t>
            </a:fld>
            <a:endParaRPr lang="ru-RU" dirty="0"/>
          </a:p>
        </p:txBody>
      </p:sp>
      <p:graphicFrame>
        <p:nvGraphicFramePr>
          <p:cNvPr id="6" name="Таблица 6">
            <a:extLst>
              <a:ext uri="{FF2B5EF4-FFF2-40B4-BE49-F238E27FC236}">
                <a16:creationId xmlns:a16="http://schemas.microsoft.com/office/drawing/2014/main" xmlns="" id="{2C579EA7-653D-47C9-9D07-2737B8832E88}"/>
              </a:ext>
            </a:extLst>
          </p:cNvPr>
          <p:cNvGraphicFramePr>
            <a:graphicFrameLocks noGrp="1"/>
          </p:cNvGraphicFramePr>
          <p:nvPr>
            <p:ph idx="1"/>
            <p:extLst>
              <p:ext uri="{D42A27DB-BD31-4B8C-83A1-F6EECF244321}">
                <p14:modId xmlns:p14="http://schemas.microsoft.com/office/powerpoint/2010/main" val="2500364075"/>
              </p:ext>
            </p:extLst>
          </p:nvPr>
        </p:nvGraphicFramePr>
        <p:xfrm>
          <a:off x="287524" y="1311521"/>
          <a:ext cx="8568952" cy="3296920"/>
        </p:xfrm>
        <a:graphic>
          <a:graphicData uri="http://schemas.openxmlformats.org/drawingml/2006/table">
            <a:tbl>
              <a:tblPr firstRow="1" bandRow="1">
                <a:tableStyleId>{F5AB1C69-6EDB-4FF4-983F-18BD219EF322}</a:tableStyleId>
              </a:tblPr>
              <a:tblGrid>
                <a:gridCol w="2124236">
                  <a:extLst>
                    <a:ext uri="{9D8B030D-6E8A-4147-A177-3AD203B41FA5}">
                      <a16:colId xmlns:a16="http://schemas.microsoft.com/office/drawing/2014/main" xmlns="" val="1778898741"/>
                    </a:ext>
                  </a:extLst>
                </a:gridCol>
                <a:gridCol w="6444716">
                  <a:extLst>
                    <a:ext uri="{9D8B030D-6E8A-4147-A177-3AD203B41FA5}">
                      <a16:colId xmlns:a16="http://schemas.microsoft.com/office/drawing/2014/main" xmlns="" val="4211017511"/>
                    </a:ext>
                  </a:extLst>
                </a:gridCol>
              </a:tblGrid>
              <a:tr h="370840">
                <a:tc>
                  <a:txBody>
                    <a:bodyPr/>
                    <a:lstStyle/>
                    <a:p>
                      <a:pPr algn="ctr"/>
                      <a:r>
                        <a:rPr lang="ru-RU" sz="1200" dirty="0"/>
                        <a:t>Показатель</a:t>
                      </a:r>
                    </a:p>
                  </a:txBody>
                  <a:tcPr/>
                </a:tc>
                <a:tc>
                  <a:txBody>
                    <a:bodyPr/>
                    <a:lstStyle/>
                    <a:p>
                      <a:pPr algn="ctr"/>
                      <a:r>
                        <a:rPr lang="ru-RU" sz="1200" dirty="0"/>
                        <a:t>Примечание</a:t>
                      </a:r>
                    </a:p>
                  </a:txBody>
                  <a:tcPr/>
                </a:tc>
                <a:extLst>
                  <a:ext uri="{0D108BD9-81ED-4DB2-BD59-A6C34878D82A}">
                    <a16:rowId xmlns:a16="http://schemas.microsoft.com/office/drawing/2014/main" xmlns="" val="1524549802"/>
                  </a:ext>
                </a:extLst>
              </a:tr>
              <a:tr h="370840">
                <a:tc>
                  <a:txBody>
                    <a:bodyPr/>
                    <a:lstStyle/>
                    <a:p>
                      <a:r>
                        <a:rPr lang="ru-RU" sz="1200" dirty="0"/>
                        <a:t>Строка 07 «Строительно-монтажные работы по зданиям и сооружениям, выполненные </a:t>
                      </a:r>
                      <a:r>
                        <a:rPr lang="ru-RU" sz="1200" dirty="0" err="1"/>
                        <a:t>хозспособом</a:t>
                      </a:r>
                      <a:r>
                        <a:rPr lang="ru-RU" sz="1200" dirty="0"/>
                        <a:t>»</a:t>
                      </a:r>
                    </a:p>
                  </a:txBody>
                  <a:tcPr/>
                </a:tc>
                <a:tc>
                  <a:txBody>
                    <a:bodyPr/>
                    <a:lstStyle/>
                    <a:p>
                      <a:r>
                        <a:rPr lang="ru-RU" sz="1200" dirty="0"/>
                        <a:t>К строительно-монтажным работам, выполненным хозяйственным способом, относятся работы, осуществляемые для своих нужд собственными силами организации, включая работы, для выполнения которых организация выделяет на стройку рабочих основной деятельности с выплатой им заработной платы по нарядам строительства, а также работы, выполненные строительными организациями </a:t>
                      </a:r>
                    </a:p>
                    <a:p>
                      <a:r>
                        <a:rPr lang="ru-RU" sz="1200" dirty="0"/>
                        <a:t>по собственному строительству.</a:t>
                      </a:r>
                    </a:p>
                  </a:txBody>
                  <a:tcPr/>
                </a:tc>
                <a:extLst>
                  <a:ext uri="{0D108BD9-81ED-4DB2-BD59-A6C34878D82A}">
                    <a16:rowId xmlns:a16="http://schemas.microsoft.com/office/drawing/2014/main" xmlns="" val="258012983"/>
                  </a:ext>
                </a:extLst>
              </a:tr>
              <a:tr h="370840">
                <a:tc>
                  <a:txBody>
                    <a:bodyPr/>
                    <a:lstStyle/>
                    <a:p>
                      <a:r>
                        <a:rPr lang="ru-RU" sz="1200" dirty="0"/>
                        <a:t>Строка 11 «из строки 01 отгружено товаров собственного производства, выполнено работ и услуг собственными силами:</a:t>
                      </a:r>
                    </a:p>
                    <a:p>
                      <a:r>
                        <a:rPr lang="ru-RU" sz="1200" dirty="0"/>
                        <a:t>- инновационные товары, работы, услуги</a:t>
                      </a:r>
                    </a:p>
                    <a:p>
                      <a:r>
                        <a:rPr lang="ru-RU" sz="1200" dirty="0"/>
                        <a:t>- связанных с нанотехнологиями»</a:t>
                      </a:r>
                    </a:p>
                  </a:txBody>
                  <a:tcPr/>
                </a:tc>
                <a:tc>
                  <a:txBody>
                    <a:bodyPr/>
                    <a:lstStyle/>
                    <a:p>
                      <a:pPr algn="just"/>
                      <a:r>
                        <a:rPr lang="ru-RU" sz="1200" b="1" dirty="0"/>
                        <a:t>Инновационная продукция</a:t>
                      </a:r>
                      <a:r>
                        <a:rPr lang="ru-RU" sz="1200" dirty="0"/>
                        <a:t> включает товары, работы, услуги вновь внедренные (в том числе принципиально новые) или подвергавшиеся значительным технологическим (в том числе биологическим по сельскому хозяйству) изменениям и подвергавшиеся усовершенствованию.</a:t>
                      </a:r>
                    </a:p>
                    <a:p>
                      <a:pPr algn="just">
                        <a:spcBef>
                          <a:spcPts val="600"/>
                        </a:spcBef>
                      </a:pPr>
                      <a:r>
                        <a:rPr lang="ru-RU" sz="1200" b="1" dirty="0"/>
                        <a:t>Продукция наноиндустрии</a:t>
                      </a:r>
                      <a:r>
                        <a:rPr lang="ru-RU" sz="1200" dirty="0"/>
                        <a:t>  – продукция (товары, работы, услуги), произведенная </a:t>
                      </a:r>
                    </a:p>
                    <a:p>
                      <a:pPr algn="just"/>
                      <a:r>
                        <a:rPr lang="ru-RU" sz="1200" dirty="0"/>
                        <a:t>с использованием нанотехнологий и обладающая вследствие этого ранее недостижимыми технико-экономическими показателями.</a:t>
                      </a:r>
                    </a:p>
                    <a:p>
                      <a:pPr algn="just"/>
                      <a:endParaRPr lang="ru-RU" sz="1200" dirty="0"/>
                    </a:p>
                  </a:txBody>
                  <a:tcPr/>
                </a:tc>
                <a:extLst>
                  <a:ext uri="{0D108BD9-81ED-4DB2-BD59-A6C34878D82A}">
                    <a16:rowId xmlns:a16="http://schemas.microsoft.com/office/drawing/2014/main" xmlns="" val="442515724"/>
                  </a:ext>
                </a:extLst>
              </a:tr>
            </a:tbl>
          </a:graphicData>
        </a:graphic>
      </p:graphicFrame>
    </p:spTree>
    <p:extLst>
      <p:ext uri="{BB962C8B-B14F-4D97-AF65-F5344CB8AC3E}">
        <p14:creationId xmlns:p14="http://schemas.microsoft.com/office/powerpoint/2010/main" val="161358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41A74A6-EA0B-406D-91C9-643DFF3D8D48}"/>
              </a:ext>
            </a:extLst>
          </p:cNvPr>
          <p:cNvSpPr>
            <a:spLocks noGrp="1"/>
          </p:cNvSpPr>
          <p:nvPr>
            <p:ph type="title"/>
          </p:nvPr>
        </p:nvSpPr>
        <p:spPr/>
        <p:txBody>
          <a:bodyPr/>
          <a:lstStyle/>
          <a:p>
            <a:r>
              <a:rPr lang="ru-RU" dirty="0"/>
              <a:t>Раздел 2</a:t>
            </a:r>
          </a:p>
        </p:txBody>
      </p:sp>
      <p:sp>
        <p:nvSpPr>
          <p:cNvPr id="3" name="Объект 2">
            <a:extLst>
              <a:ext uri="{FF2B5EF4-FFF2-40B4-BE49-F238E27FC236}">
                <a16:creationId xmlns:a16="http://schemas.microsoft.com/office/drawing/2014/main" xmlns="" id="{DFE4E445-E2CE-42E7-A5C3-1D7A82A81853}"/>
              </a:ext>
            </a:extLst>
          </p:cNvPr>
          <p:cNvSpPr>
            <a:spLocks noGrp="1"/>
          </p:cNvSpPr>
          <p:nvPr>
            <p:ph idx="1"/>
          </p:nvPr>
        </p:nvSpPr>
        <p:spPr/>
        <p:txBody>
          <a:bodyPr>
            <a:normAutofit/>
          </a:bodyPr>
          <a:lstStyle/>
          <a:p>
            <a:r>
              <a:rPr lang="ru-RU" sz="2000" dirty="0"/>
              <a:t>В разделе 2 формы № П–1 по свободным строкам приводится распределение данных по подразделениям организации, осуществляющим определенные виды деятельности </a:t>
            </a:r>
            <a:br>
              <a:rPr lang="ru-RU" sz="2000" dirty="0"/>
            </a:br>
            <a:r>
              <a:rPr lang="ru-RU" sz="2000" dirty="0"/>
              <a:t>в соответствии с Общероссийским классификатором видов экономической деятельности ОК 029 – 2014 (КДЕС ред. 2) по </a:t>
            </a:r>
            <a:r>
              <a:rPr lang="ru-RU" sz="2000" b="1" dirty="0">
                <a:hlinkClick r:id="rId2"/>
              </a:rPr>
              <a:t>приложению № 4</a:t>
            </a:r>
            <a:r>
              <a:rPr lang="ru-RU" sz="2000" b="1" dirty="0"/>
              <a:t> </a:t>
            </a:r>
            <a:r>
              <a:rPr lang="ru-RU" sz="2000" dirty="0"/>
              <a:t>к настоящим Указаниям. При этом в графе A указывается наименование вида деятельности, в графе B – его код в соответствии с графой 1 указанного приложения.</a:t>
            </a:r>
          </a:p>
          <a:p>
            <a:pPr>
              <a:spcBef>
                <a:spcPts val="1200"/>
              </a:spcBef>
            </a:pPr>
            <a:r>
              <a:rPr lang="ru-RU" sz="2000" dirty="0"/>
              <a:t>Сумма данных, приведенных по свободным строкам раздела 2, должна равняться данным строки 01 раздела 1 по соответствующим графам.</a:t>
            </a:r>
          </a:p>
          <a:p>
            <a:endParaRPr lang="ru-RU" dirty="0"/>
          </a:p>
        </p:txBody>
      </p:sp>
      <p:sp>
        <p:nvSpPr>
          <p:cNvPr id="4" name="Нижний колонтитул 3">
            <a:extLst>
              <a:ext uri="{FF2B5EF4-FFF2-40B4-BE49-F238E27FC236}">
                <a16:creationId xmlns:a16="http://schemas.microsoft.com/office/drawing/2014/main" xmlns="" id="{85A2D887-C6F6-4972-BE58-14607E143DAF}"/>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D425FCBA-7175-495A-80D3-BAAAC930B06C}"/>
              </a:ext>
            </a:extLst>
          </p:cNvPr>
          <p:cNvSpPr>
            <a:spLocks noGrp="1"/>
          </p:cNvSpPr>
          <p:nvPr>
            <p:ph type="sldNum" sz="quarter" idx="12"/>
          </p:nvPr>
        </p:nvSpPr>
        <p:spPr/>
        <p:txBody>
          <a:bodyPr/>
          <a:lstStyle/>
          <a:p>
            <a:fld id="{725C68B6-61C2-468F-89AB-4B9F7531AA68}" type="slidenum">
              <a:rPr lang="ru-RU" smtClean="0"/>
              <a:pPr/>
              <a:t>7</a:t>
            </a:fld>
            <a:endParaRPr lang="ru-RU" dirty="0"/>
          </a:p>
        </p:txBody>
      </p:sp>
    </p:spTree>
    <p:extLst>
      <p:ext uri="{BB962C8B-B14F-4D97-AF65-F5344CB8AC3E}">
        <p14:creationId xmlns:p14="http://schemas.microsoft.com/office/powerpoint/2010/main" val="406613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4251F6-2289-48C1-B853-CD89CDF3134D}"/>
              </a:ext>
            </a:extLst>
          </p:cNvPr>
          <p:cNvSpPr>
            <a:spLocks noGrp="1"/>
          </p:cNvSpPr>
          <p:nvPr>
            <p:ph type="title"/>
          </p:nvPr>
        </p:nvSpPr>
        <p:spPr/>
        <p:txBody>
          <a:bodyPr/>
          <a:lstStyle/>
          <a:p>
            <a:r>
              <a:rPr lang="ru-RU" dirty="0"/>
              <a:t>Раздел 3</a:t>
            </a:r>
          </a:p>
        </p:txBody>
      </p:sp>
      <p:sp>
        <p:nvSpPr>
          <p:cNvPr id="4" name="Нижний колонтитул 3">
            <a:extLst>
              <a:ext uri="{FF2B5EF4-FFF2-40B4-BE49-F238E27FC236}">
                <a16:creationId xmlns:a16="http://schemas.microsoft.com/office/drawing/2014/main" xmlns="" id="{FFC5452C-277D-4DDA-80CC-AF9AC3524ED9}"/>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E3D6A874-CD4D-4973-B8B9-A30979556FC5}"/>
              </a:ext>
            </a:extLst>
          </p:cNvPr>
          <p:cNvSpPr>
            <a:spLocks noGrp="1"/>
          </p:cNvSpPr>
          <p:nvPr>
            <p:ph type="sldNum" sz="quarter" idx="12"/>
          </p:nvPr>
        </p:nvSpPr>
        <p:spPr/>
        <p:txBody>
          <a:bodyPr/>
          <a:lstStyle/>
          <a:p>
            <a:fld id="{725C68B6-61C2-468F-89AB-4B9F7531AA68}" type="slidenum">
              <a:rPr lang="ru-RU" smtClean="0"/>
              <a:pPr/>
              <a:t>8</a:t>
            </a:fld>
            <a:endParaRPr lang="ru-RU" dirty="0"/>
          </a:p>
        </p:txBody>
      </p:sp>
      <p:graphicFrame>
        <p:nvGraphicFramePr>
          <p:cNvPr id="6" name="Таблица 6">
            <a:extLst>
              <a:ext uri="{FF2B5EF4-FFF2-40B4-BE49-F238E27FC236}">
                <a16:creationId xmlns:a16="http://schemas.microsoft.com/office/drawing/2014/main" xmlns="" id="{3EBFFA7B-AF54-4289-AE29-9E15ED19E256}"/>
              </a:ext>
            </a:extLst>
          </p:cNvPr>
          <p:cNvGraphicFramePr>
            <a:graphicFrameLocks noGrp="1"/>
          </p:cNvGraphicFramePr>
          <p:nvPr>
            <p:ph idx="1"/>
            <p:extLst>
              <p:ext uri="{D42A27DB-BD31-4B8C-83A1-F6EECF244321}">
                <p14:modId xmlns:p14="http://schemas.microsoft.com/office/powerpoint/2010/main" val="3629440752"/>
              </p:ext>
            </p:extLst>
          </p:nvPr>
        </p:nvGraphicFramePr>
        <p:xfrm>
          <a:off x="287524" y="1311521"/>
          <a:ext cx="8568952" cy="3479800"/>
        </p:xfrm>
        <a:graphic>
          <a:graphicData uri="http://schemas.openxmlformats.org/drawingml/2006/table">
            <a:tbl>
              <a:tblPr firstRow="1" bandRow="1">
                <a:tableStyleId>{F5AB1C69-6EDB-4FF4-983F-18BD219EF322}</a:tableStyleId>
              </a:tblPr>
              <a:tblGrid>
                <a:gridCol w="2124236">
                  <a:extLst>
                    <a:ext uri="{9D8B030D-6E8A-4147-A177-3AD203B41FA5}">
                      <a16:colId xmlns:a16="http://schemas.microsoft.com/office/drawing/2014/main" xmlns="" val="1778898741"/>
                    </a:ext>
                  </a:extLst>
                </a:gridCol>
                <a:gridCol w="6444716">
                  <a:extLst>
                    <a:ext uri="{9D8B030D-6E8A-4147-A177-3AD203B41FA5}">
                      <a16:colId xmlns:a16="http://schemas.microsoft.com/office/drawing/2014/main" xmlns="" val="4211017511"/>
                    </a:ext>
                  </a:extLst>
                </a:gridCol>
              </a:tblGrid>
              <a:tr h="370840">
                <a:tc>
                  <a:txBody>
                    <a:bodyPr/>
                    <a:lstStyle/>
                    <a:p>
                      <a:pPr algn="ctr"/>
                      <a:r>
                        <a:rPr lang="ru-RU" sz="1100" dirty="0"/>
                        <a:t>Показатель</a:t>
                      </a:r>
                    </a:p>
                  </a:txBody>
                  <a:tcPr/>
                </a:tc>
                <a:tc>
                  <a:txBody>
                    <a:bodyPr/>
                    <a:lstStyle/>
                    <a:p>
                      <a:pPr algn="ctr"/>
                      <a:r>
                        <a:rPr lang="ru-RU" sz="1100" dirty="0"/>
                        <a:t>Примечание</a:t>
                      </a:r>
                    </a:p>
                  </a:txBody>
                  <a:tcPr/>
                </a:tc>
                <a:extLst>
                  <a:ext uri="{0D108BD9-81ED-4DB2-BD59-A6C34878D82A}">
                    <a16:rowId xmlns:a16="http://schemas.microsoft.com/office/drawing/2014/main" xmlns="" val="1524549802"/>
                  </a:ext>
                </a:extLst>
              </a:tr>
              <a:tr h="370840">
                <a:tc>
                  <a:txBody>
                    <a:bodyPr/>
                    <a:lstStyle/>
                    <a:p>
                      <a:r>
                        <a:rPr lang="ru-RU" sz="1100" dirty="0"/>
                        <a:t>Строка 22 «Оборот розничной торговли»</a:t>
                      </a:r>
                    </a:p>
                  </a:txBody>
                  <a:tcPr/>
                </a:tc>
                <a:tc>
                  <a:txBody>
                    <a:bodyPr/>
                    <a:lstStyle/>
                    <a:p>
                      <a:pPr algn="just"/>
                      <a:r>
                        <a:rPr lang="ru-RU" sz="1100" dirty="0"/>
                        <a:t>Выручка от продажи товаров населению для личного потребления или использования в домашнем хозяйстве за наличный расчет или оплаченных по кредитным карточкам, по расчетным чекам банков, по перечислениям со счетов вкладчиков, по поручению физических лиц без открытия счета, посредством платежных карт (электронных денег).</a:t>
                      </a:r>
                    </a:p>
                    <a:p>
                      <a:pPr algn="just">
                        <a:spcBef>
                          <a:spcPts val="600"/>
                        </a:spcBef>
                      </a:pPr>
                      <a:r>
                        <a:rPr lang="ru-RU" sz="1100" dirty="0"/>
                        <a:t>Приводится в фактических продажных ценах, включающих торговую наценку, налог на добавленную стоимость и аналогичные обязательные платежи.</a:t>
                      </a:r>
                    </a:p>
                  </a:txBody>
                  <a:tcPr/>
                </a:tc>
                <a:extLst>
                  <a:ext uri="{0D108BD9-81ED-4DB2-BD59-A6C34878D82A}">
                    <a16:rowId xmlns:a16="http://schemas.microsoft.com/office/drawing/2014/main" xmlns="" val="258012983"/>
                  </a:ext>
                </a:extLst>
              </a:tr>
              <a:tr h="370840">
                <a:tc>
                  <a:txBody>
                    <a:bodyPr/>
                    <a:lstStyle/>
                    <a:p>
                      <a:r>
                        <a:rPr lang="ru-RU" sz="1100" dirty="0"/>
                        <a:t>Строка 26 «Оборот оптовой торговли»</a:t>
                      </a:r>
                    </a:p>
                  </a:txBody>
                  <a:tcPr/>
                </a:tc>
                <a:tc>
                  <a:txBody>
                    <a:bodyPr/>
                    <a:lstStyle/>
                    <a:p>
                      <a:r>
                        <a:rPr lang="ru-RU" sz="1100" dirty="0"/>
                        <a:t>Выручка от реализации товаров, приобретенных ранее на стороне в целях перепродажи юридическим лицам и индивидуальным предпринимателям для профессионального использования (переработки или дальнейшей продажи).</a:t>
                      </a:r>
                    </a:p>
                    <a:p>
                      <a:pPr>
                        <a:spcBef>
                          <a:spcPts val="600"/>
                        </a:spcBef>
                      </a:pPr>
                      <a:r>
                        <a:rPr lang="ru-RU" sz="1100" dirty="0"/>
                        <a:t>Приводится в фактических продажных ценах, включающих торговую наценку, налог на добавленную стоимость, акциз, экспортную пошлину, таможенные сборы и аналогичные обязательные платежи. </a:t>
                      </a:r>
                    </a:p>
                  </a:txBody>
                  <a:tcPr/>
                </a:tc>
                <a:extLst>
                  <a:ext uri="{0D108BD9-81ED-4DB2-BD59-A6C34878D82A}">
                    <a16:rowId xmlns:a16="http://schemas.microsoft.com/office/drawing/2014/main" xmlns="" val="442515724"/>
                  </a:ext>
                </a:extLst>
              </a:tr>
              <a:tr h="370840">
                <a:tc>
                  <a:txBody>
                    <a:bodyPr/>
                    <a:lstStyle/>
                    <a:p>
                      <a:r>
                        <a:rPr lang="ru-RU" sz="1100" dirty="0"/>
                        <a:t>Строка 27 «Оборот общественного питания»</a:t>
                      </a:r>
                    </a:p>
                  </a:txBody>
                  <a:tcPr/>
                </a:tc>
                <a:tc>
                  <a:txBody>
                    <a:bodyPr/>
                    <a:lstStyle/>
                    <a:p>
                      <a:pPr algn="just">
                        <a:spcBef>
                          <a:spcPts val="600"/>
                        </a:spcBef>
                      </a:pPr>
                      <a:r>
                        <a:rPr lang="ru-RU" sz="1100" dirty="0"/>
                        <a:t>Выручка от продажи собственной кулинарной продукции (блюд, кулинарных изделий, полуфабрикатов) и покупных товаров без кулинарной обработки (мучных, кондитерских и хлебобулочных изделий, фруктов, алкогольных и безалкогольных напитков и так далее) населению для потребления главным образом на месте, а также организациям и индивидуальным предпринимателям для организации питания различных контингентов населения.</a:t>
                      </a:r>
                    </a:p>
                  </a:txBody>
                  <a:tcPr/>
                </a:tc>
                <a:extLst>
                  <a:ext uri="{0D108BD9-81ED-4DB2-BD59-A6C34878D82A}">
                    <a16:rowId xmlns:a16="http://schemas.microsoft.com/office/drawing/2014/main" xmlns="" val="2606872767"/>
                  </a:ext>
                </a:extLst>
              </a:tr>
            </a:tbl>
          </a:graphicData>
        </a:graphic>
      </p:graphicFrame>
    </p:spTree>
    <p:extLst>
      <p:ext uri="{BB962C8B-B14F-4D97-AF65-F5344CB8AC3E}">
        <p14:creationId xmlns:p14="http://schemas.microsoft.com/office/powerpoint/2010/main" val="2411607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xmlns="" id="{7CE08A38-5284-46E6-BC34-69A66EDA2319}"/>
              </a:ext>
            </a:extLst>
          </p:cNvPr>
          <p:cNvSpPr>
            <a:spLocks noGrp="1"/>
          </p:cNvSpPr>
          <p:nvPr>
            <p:ph type="body" idx="1"/>
          </p:nvPr>
        </p:nvSpPr>
        <p:spPr/>
        <p:txBody>
          <a:bodyPr/>
          <a:lstStyle/>
          <a:p>
            <a:r>
              <a:rPr lang="ru-RU" dirty="0"/>
              <a:t>Перевозки грузов</a:t>
            </a:r>
          </a:p>
        </p:txBody>
      </p:sp>
      <p:sp>
        <p:nvSpPr>
          <p:cNvPr id="7" name="Объект 6">
            <a:extLst>
              <a:ext uri="{FF2B5EF4-FFF2-40B4-BE49-F238E27FC236}">
                <a16:creationId xmlns:a16="http://schemas.microsoft.com/office/drawing/2014/main" xmlns="" id="{012BEBEF-82A1-4C4C-9126-DBDE96ADC326}"/>
              </a:ext>
            </a:extLst>
          </p:cNvPr>
          <p:cNvSpPr>
            <a:spLocks noGrp="1"/>
          </p:cNvSpPr>
          <p:nvPr>
            <p:ph sz="half" idx="2"/>
          </p:nvPr>
        </p:nvSpPr>
        <p:spPr/>
        <p:txBody>
          <a:bodyPr>
            <a:normAutofit fontScale="92500"/>
          </a:bodyPr>
          <a:lstStyle/>
          <a:p>
            <a:r>
              <a:rPr lang="ru-RU" dirty="0"/>
              <a:t>Учет ведется в натуральном выражении:</a:t>
            </a:r>
          </a:p>
          <a:p>
            <a:pPr marL="0" indent="0">
              <a:buNone/>
            </a:pPr>
            <a:r>
              <a:rPr lang="ru-RU" dirty="0"/>
              <a:t>Масса груза = количество мест * вес одного места</a:t>
            </a:r>
          </a:p>
          <a:p>
            <a:pPr marL="0" indent="0">
              <a:buNone/>
            </a:pPr>
            <a:endParaRPr lang="ru-RU" dirty="0"/>
          </a:p>
          <a:p>
            <a:r>
              <a:rPr lang="ru-RU" dirty="0"/>
              <a:t>Учет ведется в других показателях:</a:t>
            </a:r>
          </a:p>
          <a:p>
            <a:pPr marL="0" indent="0">
              <a:buNone/>
            </a:pPr>
            <a:r>
              <a:rPr lang="ru-RU" dirty="0"/>
              <a:t>Объем перевозок определяется расчетным путем (</a:t>
            </a:r>
            <a:r>
              <a:rPr lang="ru-RU" b="1" dirty="0">
                <a:hlinkClick r:id="rId2"/>
              </a:rPr>
              <a:t>раздел II приложения № 3 к настоящим Указаниям</a:t>
            </a:r>
            <a:r>
              <a:rPr lang="ru-RU" dirty="0"/>
              <a:t>)</a:t>
            </a:r>
          </a:p>
        </p:txBody>
      </p:sp>
      <p:sp>
        <p:nvSpPr>
          <p:cNvPr id="8" name="Текст 7">
            <a:extLst>
              <a:ext uri="{FF2B5EF4-FFF2-40B4-BE49-F238E27FC236}">
                <a16:creationId xmlns:a16="http://schemas.microsoft.com/office/drawing/2014/main" xmlns="" id="{CCDF4998-6B97-4548-AA18-1A064DC3AD64}"/>
              </a:ext>
            </a:extLst>
          </p:cNvPr>
          <p:cNvSpPr>
            <a:spLocks noGrp="1"/>
          </p:cNvSpPr>
          <p:nvPr>
            <p:ph type="body" sz="quarter" idx="3"/>
          </p:nvPr>
        </p:nvSpPr>
        <p:spPr/>
        <p:txBody>
          <a:bodyPr/>
          <a:lstStyle/>
          <a:p>
            <a:r>
              <a:rPr lang="ru-RU" dirty="0"/>
              <a:t>Грузооборот</a:t>
            </a:r>
          </a:p>
        </p:txBody>
      </p:sp>
      <p:sp>
        <p:nvSpPr>
          <p:cNvPr id="9" name="Объект 8">
            <a:extLst>
              <a:ext uri="{FF2B5EF4-FFF2-40B4-BE49-F238E27FC236}">
                <a16:creationId xmlns:a16="http://schemas.microsoft.com/office/drawing/2014/main" xmlns="" id="{EC42DA7B-37D5-4124-9774-2A78406B76D3}"/>
              </a:ext>
            </a:extLst>
          </p:cNvPr>
          <p:cNvSpPr>
            <a:spLocks noGrp="1"/>
          </p:cNvSpPr>
          <p:nvPr>
            <p:ph sz="quarter" idx="4"/>
          </p:nvPr>
        </p:nvSpPr>
        <p:spPr/>
        <p:txBody>
          <a:bodyPr>
            <a:normAutofit/>
          </a:bodyPr>
          <a:lstStyle/>
          <a:p>
            <a:r>
              <a:rPr lang="ru-RU" sz="1900" dirty="0"/>
              <a:t>Учет ведется в натуральном выражении:</a:t>
            </a:r>
          </a:p>
          <a:p>
            <a:pPr marL="0" indent="0">
              <a:buNone/>
            </a:pPr>
            <a:r>
              <a:rPr lang="ru-RU" sz="1900" dirty="0"/>
              <a:t>Грузооборот = </a:t>
            </a:r>
            <a:r>
              <a:rPr lang="el-GR" sz="1900" dirty="0"/>
              <a:t>Σ</a:t>
            </a:r>
            <a:r>
              <a:rPr lang="ru-RU" sz="1900" dirty="0"/>
              <a:t> Масса груза по каждому заезду*расстояние перевозки</a:t>
            </a:r>
          </a:p>
          <a:p>
            <a:r>
              <a:rPr lang="ru-RU" sz="1900" dirty="0"/>
              <a:t>Учет ведется в других показателях:</a:t>
            </a:r>
          </a:p>
          <a:p>
            <a:pPr marL="0" indent="0">
              <a:buNone/>
            </a:pPr>
            <a:r>
              <a:rPr lang="ru-RU" sz="1900" dirty="0"/>
              <a:t>Грузооборот определяется расчетным путем (</a:t>
            </a:r>
            <a:r>
              <a:rPr lang="ru-RU" sz="1900" b="1" dirty="0">
                <a:hlinkClick r:id="rId2"/>
              </a:rPr>
              <a:t>раздел II приложения № 3 к настоящим Указаниям</a:t>
            </a:r>
            <a:r>
              <a:rPr lang="ru-RU" sz="1900" dirty="0"/>
              <a:t>)</a:t>
            </a:r>
          </a:p>
          <a:p>
            <a:endParaRPr lang="ru-RU" sz="1900" dirty="0"/>
          </a:p>
        </p:txBody>
      </p:sp>
      <p:sp>
        <p:nvSpPr>
          <p:cNvPr id="4" name="Нижний колонтитул 3">
            <a:extLst>
              <a:ext uri="{FF2B5EF4-FFF2-40B4-BE49-F238E27FC236}">
                <a16:creationId xmlns:a16="http://schemas.microsoft.com/office/drawing/2014/main" xmlns="" id="{7565973F-2080-4F18-8994-71609B013A78}"/>
              </a:ext>
            </a:extLst>
          </p:cNvPr>
          <p:cNvSpPr>
            <a:spLocks noGrp="1"/>
          </p:cNvSpPr>
          <p:nvPr>
            <p:ph type="ftr" sz="quarter" idx="11"/>
          </p:nvPr>
        </p:nvSpPr>
        <p:spPr/>
        <p:txBody>
          <a:bodyPr/>
          <a:lstStyle/>
          <a:p>
            <a:pPr algn="l"/>
            <a:r>
              <a:rPr lang="ru-RU">
                <a:latin typeface="Arial" pitchFamily="34" charset="0"/>
                <a:cs typeface="Arial" pitchFamily="34" charset="0"/>
              </a:rPr>
              <a:t>Территориальный орган</a:t>
            </a:r>
          </a:p>
          <a:p>
            <a:pPr algn="l"/>
            <a:r>
              <a:rPr lang="ru-RU">
                <a:latin typeface="Arial" pitchFamily="34" charset="0"/>
                <a:cs typeface="Arial" pitchFamily="34" charset="0"/>
              </a:rPr>
              <a:t>Федеральной службы государственной статистики</a:t>
            </a:r>
          </a:p>
          <a:p>
            <a:pPr algn="l"/>
            <a:r>
              <a:rPr lang="ru-RU">
                <a:latin typeface="Arial" pitchFamily="34" charset="0"/>
                <a:cs typeface="Arial" pitchFamily="34" charset="0"/>
              </a:rPr>
              <a:t>по Республике Саха(Якутия)</a:t>
            </a:r>
          </a:p>
          <a:p>
            <a:endParaRPr lang="ru-RU" sz="800" dirty="0"/>
          </a:p>
        </p:txBody>
      </p:sp>
      <p:sp>
        <p:nvSpPr>
          <p:cNvPr id="5" name="Номер слайда 4">
            <a:extLst>
              <a:ext uri="{FF2B5EF4-FFF2-40B4-BE49-F238E27FC236}">
                <a16:creationId xmlns:a16="http://schemas.microsoft.com/office/drawing/2014/main" xmlns="" id="{4AC9FF53-2C78-428A-9238-524EA5F0F369}"/>
              </a:ext>
            </a:extLst>
          </p:cNvPr>
          <p:cNvSpPr>
            <a:spLocks noGrp="1"/>
          </p:cNvSpPr>
          <p:nvPr>
            <p:ph type="sldNum" sz="quarter" idx="12"/>
          </p:nvPr>
        </p:nvSpPr>
        <p:spPr/>
        <p:txBody>
          <a:bodyPr/>
          <a:lstStyle/>
          <a:p>
            <a:fld id="{725C68B6-61C2-468F-89AB-4B9F7531AA68}" type="slidenum">
              <a:rPr lang="ru-RU" smtClean="0"/>
              <a:pPr/>
              <a:t>9</a:t>
            </a:fld>
            <a:endParaRPr lang="ru-RU" dirty="0"/>
          </a:p>
        </p:txBody>
      </p:sp>
      <p:sp>
        <p:nvSpPr>
          <p:cNvPr id="2" name="Заголовок 1">
            <a:extLst>
              <a:ext uri="{FF2B5EF4-FFF2-40B4-BE49-F238E27FC236}">
                <a16:creationId xmlns:a16="http://schemas.microsoft.com/office/drawing/2014/main" xmlns="" id="{BEBDEE7B-5AE7-4E71-ABF1-AE9BC69C41E7}"/>
              </a:ext>
            </a:extLst>
          </p:cNvPr>
          <p:cNvSpPr>
            <a:spLocks noGrp="1"/>
          </p:cNvSpPr>
          <p:nvPr>
            <p:ph type="title" idx="4294967295"/>
          </p:nvPr>
        </p:nvSpPr>
        <p:spPr>
          <a:xfrm>
            <a:off x="598488" y="520079"/>
            <a:ext cx="7797800" cy="420688"/>
          </a:xfrm>
        </p:spPr>
        <p:txBody>
          <a:bodyPr>
            <a:normAutofit fontScale="90000"/>
          </a:bodyPr>
          <a:lstStyle/>
          <a:p>
            <a:r>
              <a:rPr lang="ru-RU" dirty="0"/>
              <a:t>Раздел 4</a:t>
            </a:r>
          </a:p>
        </p:txBody>
      </p:sp>
    </p:spTree>
    <p:extLst>
      <p:ext uri="{BB962C8B-B14F-4D97-AF65-F5344CB8AC3E}">
        <p14:creationId xmlns:p14="http://schemas.microsoft.com/office/powerpoint/2010/main" val="37960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TotalTime>
  <Words>1526</Words>
  <Application>Microsoft Office PowerPoint</Application>
  <PresentationFormat>Экран (16:10)</PresentationFormat>
  <Paragraphs>174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Форма №П-1 “Сведения о производстве и отгрузке товаров и услуг”   Указания и рекомендации по заполнению</vt:lpstr>
      <vt:lpstr>Общие положения</vt:lpstr>
      <vt:lpstr>Предоставление отчетности при наличии территориально обособленных подразделений (ТОП)</vt:lpstr>
      <vt:lpstr>Структура формы</vt:lpstr>
      <vt:lpstr>Раздел 1</vt:lpstr>
      <vt:lpstr>Раздел 1</vt:lpstr>
      <vt:lpstr>Раздел 2</vt:lpstr>
      <vt:lpstr>Раздел 3</vt:lpstr>
      <vt:lpstr>Раздел 4</vt:lpstr>
      <vt:lpstr>Раздел 5. Сведения о произведенной продукции</vt:lpstr>
      <vt:lpstr>Раздел 5. Сведения о продаже населению отдельных товаров</vt:lpstr>
      <vt:lpstr>Раздел 5. Сведения об оптовой продаже отдельных товаров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Стрекаловская М. В.</dc:creator>
  <cp:lastModifiedBy>Керемясова Марта Николаевна</cp:lastModifiedBy>
  <cp:revision>286</cp:revision>
  <dcterms:created xsi:type="dcterms:W3CDTF">2019-09-06T00:24:23Z</dcterms:created>
  <dcterms:modified xsi:type="dcterms:W3CDTF">2020-04-07T06:43:52Z</dcterms:modified>
</cp:coreProperties>
</file>